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0" r:id="rId5"/>
    <p:sldId id="261" r:id="rId6"/>
    <p:sldId id="276" r:id="rId7"/>
    <p:sldId id="262" r:id="rId8"/>
    <p:sldId id="259" r:id="rId9"/>
    <p:sldId id="265" r:id="rId10"/>
    <p:sldId id="273" r:id="rId11"/>
    <p:sldId id="274" r:id="rId12"/>
    <p:sldId id="275" r:id="rId13"/>
    <p:sldId id="263"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3" autoAdjust="0"/>
  </p:normalViewPr>
  <p:slideViewPr>
    <p:cSldViewPr snapToGrid="0">
      <p:cViewPr varScale="1">
        <p:scale>
          <a:sx n="51" d="100"/>
          <a:sy n="51" d="100"/>
        </p:scale>
        <p:origin x="9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AEEC-5837-6C61-04BB-BF2C47EDE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77908B-9363-0464-8A04-013E202F1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6312FA-01D8-9DEE-331E-006BDBE9DC92}"/>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5" name="Footer Placeholder 4">
            <a:extLst>
              <a:ext uri="{FF2B5EF4-FFF2-40B4-BE49-F238E27FC236}">
                <a16:creationId xmlns:a16="http://schemas.microsoft.com/office/drawing/2014/main" id="{808ADF92-2C9E-05FF-3438-E6C748C30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BF002-E32A-0E1D-62E1-248BA81500F7}"/>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407043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B564-0FBE-9121-0F92-C36E4CE6C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A0251-DAF4-291A-961E-C8117D6477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1936-81B4-8A0D-1027-8E9642C9AFE2}"/>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5" name="Footer Placeholder 4">
            <a:extLst>
              <a:ext uri="{FF2B5EF4-FFF2-40B4-BE49-F238E27FC236}">
                <a16:creationId xmlns:a16="http://schemas.microsoft.com/office/drawing/2014/main" id="{DBA38732-9F47-CB43-7514-1828C6726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04CBE-196C-9F65-9746-989DEDCE1C6F}"/>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7729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18B15-D642-D410-2D42-6DCE778E9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4C14D-440F-5EDB-E915-9295463342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41713-C4BB-61F0-2999-0F9F975F1DE1}"/>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5" name="Footer Placeholder 4">
            <a:extLst>
              <a:ext uri="{FF2B5EF4-FFF2-40B4-BE49-F238E27FC236}">
                <a16:creationId xmlns:a16="http://schemas.microsoft.com/office/drawing/2014/main" id="{25B5B804-73B7-907B-E459-39D9B24BF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58721-BB08-E01C-C9C9-D6216B6132D8}"/>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164300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C5BC-385A-ADCB-36DC-B817505B0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979A2-606E-1DA0-ABD4-B7D884385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616DD-C919-67DA-9E99-5BE0F8A0A106}"/>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5" name="Footer Placeholder 4">
            <a:extLst>
              <a:ext uri="{FF2B5EF4-FFF2-40B4-BE49-F238E27FC236}">
                <a16:creationId xmlns:a16="http://schemas.microsoft.com/office/drawing/2014/main" id="{4EADC264-E3B6-9B60-0236-750C0EE50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8260D-7B0B-FB30-BD04-FB9B97366924}"/>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42471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7801-5461-201A-29FE-1BF80D152E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25802-324C-687F-1ED5-6CCFC76169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CCAD1-A430-5260-2668-336CEC56BE8E}"/>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5" name="Footer Placeholder 4">
            <a:extLst>
              <a:ext uri="{FF2B5EF4-FFF2-40B4-BE49-F238E27FC236}">
                <a16:creationId xmlns:a16="http://schemas.microsoft.com/office/drawing/2014/main" id="{3634ACB9-EDC5-1E92-F909-B4C5DD07B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496DF-C9B8-F234-3B10-EB44362B6FB6}"/>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79972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867D-100F-1162-EA7B-21CCBEF1B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DCBD9-748F-4AF1-FBD6-4D925B3E05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DEA98-4979-4E06-88A8-477C8ABCA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B4093-FF05-8C6D-5E0A-CF55D4157105}"/>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6" name="Footer Placeholder 5">
            <a:extLst>
              <a:ext uri="{FF2B5EF4-FFF2-40B4-BE49-F238E27FC236}">
                <a16:creationId xmlns:a16="http://schemas.microsoft.com/office/drawing/2014/main" id="{B0DD101E-ED8C-3897-C25E-8089AAD7D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48109-70D7-114D-8AC9-7375D40C6B24}"/>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357539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4D58-B74C-8F5E-5FCA-0AA55DE450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552F0F-A9DD-26FC-EAC9-AC62F190A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D07B5-9E73-1150-65E2-52160939F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6957E-9B08-5613-EA4A-187145A69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D644E-3465-EC68-89BB-4E577A208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D0D420-3261-D745-2B54-ED1C04EAE6EB}"/>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8" name="Footer Placeholder 7">
            <a:extLst>
              <a:ext uri="{FF2B5EF4-FFF2-40B4-BE49-F238E27FC236}">
                <a16:creationId xmlns:a16="http://schemas.microsoft.com/office/drawing/2014/main" id="{602D16B3-2AD9-C3E2-C02F-87A3FB887B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B346A-33D6-2986-E8F8-F2329B5807BD}"/>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342534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E83E-5E3A-D97F-EDC8-5D525E73B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B74FE0-DC05-33B0-7D62-08619F30DF3E}"/>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4" name="Footer Placeholder 3">
            <a:extLst>
              <a:ext uri="{FF2B5EF4-FFF2-40B4-BE49-F238E27FC236}">
                <a16:creationId xmlns:a16="http://schemas.microsoft.com/office/drawing/2014/main" id="{809F9B5C-E74C-F537-4EE7-A7E682D7B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BBC223-7F57-602F-5523-C783C83C7122}"/>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338947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9D5F7-D0FC-8987-7BA7-592EC0E3A14B}"/>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3" name="Footer Placeholder 2">
            <a:extLst>
              <a:ext uri="{FF2B5EF4-FFF2-40B4-BE49-F238E27FC236}">
                <a16:creationId xmlns:a16="http://schemas.microsoft.com/office/drawing/2014/main" id="{F4129F75-37FA-F4A1-189C-F4FE023023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202BE-8EE8-9B88-21B2-87658B5C5649}"/>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176707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CD30-26B3-6DA2-DA87-4E25F999A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A5ADB-02C4-FD43-B748-FF14B566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06EA3-6AD4-1826-4870-FCBC18711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7CAB0-AD16-CF7C-D083-C4E781447D0F}"/>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6" name="Footer Placeholder 5">
            <a:extLst>
              <a:ext uri="{FF2B5EF4-FFF2-40B4-BE49-F238E27FC236}">
                <a16:creationId xmlns:a16="http://schemas.microsoft.com/office/drawing/2014/main" id="{E2EA308C-4FD0-68CD-EA90-8CDE74524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FC00D-D104-870B-1AD9-1BEAE9FCA6E4}"/>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40376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5B01-CFEE-73C1-A4AC-B8CB53999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23047D-B875-4EBE-EEE2-1A59E2C9E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C9ECE-9FDB-B19A-4A33-F91D4A40B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A2DCA-09D4-963B-10FB-9875433D040F}"/>
              </a:ext>
            </a:extLst>
          </p:cNvPr>
          <p:cNvSpPr>
            <a:spLocks noGrp="1"/>
          </p:cNvSpPr>
          <p:nvPr>
            <p:ph type="dt" sz="half" idx="10"/>
          </p:nvPr>
        </p:nvSpPr>
        <p:spPr/>
        <p:txBody>
          <a:bodyPr/>
          <a:lstStyle/>
          <a:p>
            <a:fld id="{9DD3DA5F-2123-4F1A-BDB2-80B4124BAE40}" type="datetimeFigureOut">
              <a:rPr lang="en-US" smtClean="0"/>
              <a:t>2/27/2024</a:t>
            </a:fld>
            <a:endParaRPr lang="en-US"/>
          </a:p>
        </p:txBody>
      </p:sp>
      <p:sp>
        <p:nvSpPr>
          <p:cNvPr id="6" name="Footer Placeholder 5">
            <a:extLst>
              <a:ext uri="{FF2B5EF4-FFF2-40B4-BE49-F238E27FC236}">
                <a16:creationId xmlns:a16="http://schemas.microsoft.com/office/drawing/2014/main" id="{253B8988-6A0D-0426-DF78-7B3EFBEE1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19196-893B-0E93-3960-ECF93C794050}"/>
              </a:ext>
            </a:extLst>
          </p:cNvPr>
          <p:cNvSpPr>
            <a:spLocks noGrp="1"/>
          </p:cNvSpPr>
          <p:nvPr>
            <p:ph type="sldNum" sz="quarter" idx="12"/>
          </p:nvPr>
        </p:nvSpPr>
        <p:spPr/>
        <p:txBody>
          <a:bodyPr/>
          <a:lstStyle/>
          <a:p>
            <a:fld id="{20F79A46-DAB1-4EBF-8499-B0A2C068D8FA}" type="slidenum">
              <a:rPr lang="en-US" smtClean="0"/>
              <a:t>‹#›</a:t>
            </a:fld>
            <a:endParaRPr lang="en-US"/>
          </a:p>
        </p:txBody>
      </p:sp>
    </p:spTree>
    <p:extLst>
      <p:ext uri="{BB962C8B-B14F-4D97-AF65-F5344CB8AC3E}">
        <p14:creationId xmlns:p14="http://schemas.microsoft.com/office/powerpoint/2010/main" val="400155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5C985-5814-F997-2D6F-BD83C584E9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7C6F1-E9D5-FC13-525C-BBBEBBA88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A7BBA-8471-BE09-EEBA-52FEDA0DD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3DA5F-2123-4F1A-BDB2-80B4124BAE40}" type="datetimeFigureOut">
              <a:rPr lang="en-US" smtClean="0"/>
              <a:t>2/27/2024</a:t>
            </a:fld>
            <a:endParaRPr lang="en-US"/>
          </a:p>
        </p:txBody>
      </p:sp>
      <p:sp>
        <p:nvSpPr>
          <p:cNvPr id="5" name="Footer Placeholder 4">
            <a:extLst>
              <a:ext uri="{FF2B5EF4-FFF2-40B4-BE49-F238E27FC236}">
                <a16:creationId xmlns:a16="http://schemas.microsoft.com/office/drawing/2014/main" id="{BD297EEC-C2CD-FA9B-59C4-C9597C15C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0A002E-6C8B-CC4F-AC3A-2C471214F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79A46-DAB1-4EBF-8499-B0A2C068D8FA}" type="slidenum">
              <a:rPr lang="en-US" smtClean="0"/>
              <a:t>‹#›</a:t>
            </a:fld>
            <a:endParaRPr lang="en-US"/>
          </a:p>
        </p:txBody>
      </p:sp>
    </p:spTree>
    <p:extLst>
      <p:ext uri="{BB962C8B-B14F-4D97-AF65-F5344CB8AC3E}">
        <p14:creationId xmlns:p14="http://schemas.microsoft.com/office/powerpoint/2010/main" val="352530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121BD-4D02-6571-0D52-2838C9BCED4C}"/>
              </a:ext>
            </a:extLst>
          </p:cNvPr>
          <p:cNvSpPr txBox="1"/>
          <p:nvPr/>
        </p:nvSpPr>
        <p:spPr>
          <a:xfrm>
            <a:off x="215153" y="134471"/>
            <a:ext cx="11592916" cy="7171194"/>
          </a:xfrm>
          <a:prstGeom prst="rect">
            <a:avLst/>
          </a:prstGeom>
          <a:noFill/>
        </p:spPr>
        <p:txBody>
          <a:bodyPr wrap="square">
            <a:spAutoFit/>
          </a:bodyPr>
          <a:lstStyle/>
          <a:p>
            <a:r>
              <a:rPr lang="en-US" sz="3200" b="0" i="0" u="sng" strike="noStrike" baseline="0" dirty="0">
                <a:solidFill>
                  <a:srgbClr val="000000"/>
                </a:solidFill>
                <a:latin typeface="Calibri" panose="020F0502020204030204" pitchFamily="34" charset="0"/>
              </a:rPr>
              <a:t>3/4(C), K-2(D) Girls</a:t>
            </a:r>
          </a:p>
          <a:p>
            <a:endParaRPr lang="en-US" sz="800" b="0" i="0" u="sng" strike="noStrike" baseline="0" dirty="0">
              <a:solidFill>
                <a:srgbClr val="000000"/>
              </a:solidFill>
              <a:latin typeface="Calibri" panose="020F0502020204030204" pitchFamily="34" charset="0"/>
            </a:endParaRPr>
          </a:p>
          <a:p>
            <a:r>
              <a:rPr lang="en-US" sz="2000" b="1" i="0" u="none" strike="noStrike" baseline="0" dirty="0">
                <a:solidFill>
                  <a:srgbClr val="000000"/>
                </a:solidFill>
                <a:latin typeface="Calibri" panose="020F0502020204030204" pitchFamily="34" charset="0"/>
              </a:rPr>
              <a:t>GAME SUMMARY AND EQUIPMENT </a:t>
            </a:r>
            <a:endParaRPr lang="en-US"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b="0" i="0" u="none" strike="noStrike" baseline="0" dirty="0">
                <a:solidFill>
                  <a:srgbClr val="000000"/>
                </a:solidFill>
              </a:rPr>
              <a:t>7v7 for C level, 6v6 for D level</a:t>
            </a:r>
          </a:p>
          <a:p>
            <a:pPr marL="285750" indent="-285750">
              <a:buFont typeface="Arial" panose="020B0604020202020204" pitchFamily="34" charset="0"/>
              <a:buChar char="•"/>
            </a:pPr>
            <a:r>
              <a:rPr lang="en-US" b="0" i="0" u="none" strike="noStrike" baseline="0" dirty="0">
                <a:solidFill>
                  <a:srgbClr val="000000"/>
                </a:solidFill>
              </a:rPr>
              <a:t>Shortened Field </a:t>
            </a:r>
          </a:p>
          <a:p>
            <a:pPr marL="742950" lvl="1" indent="-285750">
              <a:buFont typeface="Arial" panose="020B0604020202020204" pitchFamily="34" charset="0"/>
              <a:buChar char="•"/>
            </a:pPr>
            <a:r>
              <a:rPr lang="en-US" dirty="0">
                <a:effectLst/>
                <a:ea typeface="Calibri" panose="020F0502020204030204" pitchFamily="34" charset="0"/>
              </a:rPr>
              <a:t>35-45 yards by 60- 70 yards</a:t>
            </a:r>
          </a:p>
          <a:p>
            <a:pPr marL="742950" lvl="1" indent="-285750">
              <a:buFont typeface="Arial" panose="020B0604020202020204" pitchFamily="34" charset="0"/>
              <a:buChar char="•"/>
            </a:pPr>
            <a:r>
              <a:rPr lang="en-US" b="0" i="0" u="none" strike="noStrike" baseline="0" dirty="0">
                <a:solidFill>
                  <a:srgbClr val="000000"/>
                </a:solidFill>
                <a:ea typeface="Calibri" panose="020F0502020204030204" pitchFamily="34" charset="0"/>
              </a:rPr>
              <a:t>Restraining line at midfield</a:t>
            </a:r>
          </a:p>
          <a:p>
            <a:pPr marL="1200150" lvl="2" indent="-285750">
              <a:buFont typeface="Arial" panose="020B0604020202020204" pitchFamily="34" charset="0"/>
              <a:buChar char="•"/>
            </a:pPr>
            <a:r>
              <a:rPr lang="en-US" dirty="0">
                <a:solidFill>
                  <a:srgbClr val="000000"/>
                </a:solidFill>
                <a:ea typeface="Calibri" panose="020F0502020204030204" pitchFamily="34" charset="0"/>
              </a:rPr>
              <a:t>Offsides will be called</a:t>
            </a:r>
            <a:endParaRPr lang="en-US" b="0" i="0" u="none" strike="noStrike" baseline="0" dirty="0">
              <a:solidFill>
                <a:srgbClr val="000000"/>
              </a:solidFill>
              <a:ea typeface="Calibri" panose="020F0502020204030204" pitchFamily="34" charset="0"/>
            </a:endParaRPr>
          </a:p>
          <a:p>
            <a:pPr marL="742950" lvl="1" indent="-285750">
              <a:buFont typeface="Arial" panose="020B0604020202020204" pitchFamily="34" charset="0"/>
              <a:buChar char="•"/>
            </a:pPr>
            <a:r>
              <a:rPr lang="en-US" sz="1800" b="0" dirty="0">
                <a:effectLst/>
                <a:latin typeface="Calibri" panose="020F0502020204030204" pitchFamily="34" charset="0"/>
                <a:ea typeface="Times New Roman" panose="02020603050405020304" pitchFamily="18" charset="0"/>
                <a:cs typeface="Arial" panose="020B0604020202020204" pitchFamily="34" charset="0"/>
              </a:rPr>
              <a:t>Field markings required</a:t>
            </a:r>
          </a:p>
          <a:p>
            <a:pPr marL="1200150" lvl="2" indent="-285750">
              <a:buFont typeface="Arial" panose="020B0604020202020204" pitchFamily="34" charset="0"/>
              <a:buChar char="•"/>
            </a:pPr>
            <a:r>
              <a:rPr lang="en-US" b="0" dirty="0">
                <a:effectLst/>
                <a:latin typeface="Calibri" panose="020F0502020204030204" pitchFamily="34" charset="0"/>
                <a:ea typeface="Times New Roman" panose="02020603050405020304" pitchFamily="18" charset="0"/>
                <a:cs typeface="Arial" panose="020B0604020202020204" pitchFamily="34" charset="0"/>
              </a:rPr>
              <a:t>  Sidelines, end line, midfield line (to serve as restraining line for both teams), Goal circle (crease),  5-6 meter arc (critical scoring area)</a:t>
            </a:r>
            <a:endParaRPr lang="en-US" b="0" i="0" u="none" strike="noStrike" baseline="0" dirty="0">
              <a:solidFill>
                <a:srgbClr val="000000"/>
              </a:solidFill>
              <a:ea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Helvetica" panose="020B0604020202020204" pitchFamily="34" charset="0"/>
              </a:rPr>
              <a:t>Timing</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Helvetica" panose="020B0604020202020204" pitchFamily="34" charset="0"/>
              </a:rPr>
              <a:t>C</a:t>
            </a:r>
            <a:r>
              <a:rPr lang="en-US" dirty="0">
                <a:effectLst/>
                <a:latin typeface="Calibri" panose="020F0502020204030204" pitchFamily="34" charset="0"/>
                <a:ea typeface="Calibri" panose="020F0502020204030204" pitchFamily="34" charset="0"/>
                <a:cs typeface="Helvetica" panose="020B0604020202020204" pitchFamily="34" charset="0"/>
              </a:rPr>
              <a:t>ompetition will consist of two (2) twenty (20) minute running time halves</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Helvetica" panose="020B0604020202020204" pitchFamily="34" charset="0"/>
              </a:rPr>
              <a:t>Halftime consisting of five (5) minutes</a:t>
            </a:r>
          </a:p>
          <a:p>
            <a:pPr marL="742950" lvl="1"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Helvetica" panose="020B0604020202020204" pitchFamily="34" charset="0"/>
              </a:rPr>
              <a:t>Clock stopped every ten (10) minutes for water during extremely hot weather</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Helvetica" panose="020B0604020202020204" pitchFamily="34" charset="0"/>
              </a:rPr>
              <a:t>The clock shall only stop in the event of an injury or timeout.  </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Helvetica" panose="020B0604020202020204" pitchFamily="34" charset="0"/>
              </a:rPr>
              <a:t>Penalty administrations will continue after the time has expired at the end of half.</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Helvetica" panose="020B0604020202020204" pitchFamily="34" charset="0"/>
              </a:rPr>
              <a:t>Two </a:t>
            </a:r>
            <a:r>
              <a:rPr lang="en-US" dirty="0">
                <a:solidFill>
                  <a:srgbClr val="000000"/>
                </a:solidFill>
                <a:latin typeface="Calibri" panose="020F0502020204030204" pitchFamily="34" charset="0"/>
                <a:ea typeface="Calibri" panose="020F0502020204030204" pitchFamily="34" charset="0"/>
                <a:cs typeface="Helvetica" panose="020B0604020202020204" pitchFamily="34" charset="0"/>
              </a:rPr>
              <a:t>timeouts per game, one minute each, may be requested by the head coach or any player on the field after a goal is scored or any time the requestor’s team is in clear possession of the ball.</a:t>
            </a:r>
            <a:endParaRPr lang="en-US" b="0" i="0" u="none" strike="noStrike" baseline="0" dirty="0">
              <a:solidFill>
                <a:srgbClr val="000000"/>
              </a:solidFill>
            </a:endParaRPr>
          </a:p>
          <a:p>
            <a:pPr marL="285750" indent="-285750">
              <a:buFont typeface="Arial" panose="020B0604020202020204" pitchFamily="34" charset="0"/>
              <a:buChar char="•"/>
            </a:pPr>
            <a:r>
              <a:rPr lang="en-US" b="0" i="0" u="none" strike="noStrike" baseline="0" dirty="0">
                <a:solidFill>
                  <a:srgbClr val="000000"/>
                </a:solidFill>
              </a:rPr>
              <a:t>No Goalies for K-2(D)</a:t>
            </a:r>
          </a:p>
          <a:p>
            <a:pPr marL="742950" lvl="1" indent="-285750">
              <a:buFont typeface="Arial" panose="020B0604020202020204" pitchFamily="34" charset="0"/>
              <a:buChar char="•"/>
            </a:pPr>
            <a:r>
              <a:rPr lang="en-US" dirty="0">
                <a:solidFill>
                  <a:srgbClr val="000000"/>
                </a:solidFill>
              </a:rPr>
              <a:t>Goals may be flipped to triangle if both teams agree</a:t>
            </a:r>
            <a:endParaRPr lang="en-US" b="0" i="0" u="none" strike="noStrike" baseline="0" dirty="0">
              <a:solidFill>
                <a:srgbClr val="000000"/>
              </a:solidFill>
            </a:endParaRPr>
          </a:p>
          <a:p>
            <a:pPr marL="285750" indent="-285750">
              <a:buFont typeface="Arial" panose="020B0604020202020204" pitchFamily="34" charset="0"/>
              <a:buChar char="•"/>
            </a:pPr>
            <a:r>
              <a:rPr lang="en-US" dirty="0">
                <a:solidFill>
                  <a:srgbClr val="000000"/>
                </a:solidFill>
              </a:rPr>
              <a:t>3/4(C) teams must provide all approved goalie gear. If team doesn’t have a goalie, they will play with an open goal.</a:t>
            </a:r>
            <a:endParaRPr lang="en-US" b="0" i="0" u="none" strike="noStrike" baseline="0" dirty="0">
              <a:solidFill>
                <a:srgbClr val="000000"/>
              </a:solidFill>
            </a:endParaRPr>
          </a:p>
          <a:p>
            <a:pPr marL="285750" indent="-285750">
              <a:buFont typeface="Arial" panose="020B0604020202020204" pitchFamily="34" charset="0"/>
              <a:buChar char="•"/>
            </a:pPr>
            <a:r>
              <a:rPr lang="en-US" b="0" i="0" u="none" strike="noStrike" baseline="0" dirty="0">
                <a:solidFill>
                  <a:srgbClr val="000000"/>
                </a:solidFill>
              </a:rPr>
              <a:t>Protective eyewear or approved headgear required </a:t>
            </a:r>
          </a:p>
          <a:p>
            <a:pPr marL="285750" indent="-285750">
              <a:buFont typeface="Arial" panose="020B0604020202020204" pitchFamily="34" charset="0"/>
              <a:buChar char="•"/>
            </a:pPr>
            <a:r>
              <a:rPr lang="en-US" dirty="0">
                <a:solidFill>
                  <a:srgbClr val="000000"/>
                </a:solidFill>
              </a:rPr>
              <a:t>Protective mouthguard required (no white or clear)</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7738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9F190-5BC4-DF1B-4D5F-C0671E9BE9E7}"/>
              </a:ext>
            </a:extLst>
          </p:cNvPr>
          <p:cNvSpPr txBox="1"/>
          <p:nvPr/>
        </p:nvSpPr>
        <p:spPr>
          <a:xfrm>
            <a:off x="313543" y="56138"/>
            <a:ext cx="6097464" cy="584775"/>
          </a:xfrm>
          <a:prstGeom prst="rect">
            <a:avLst/>
          </a:prstGeom>
          <a:noFill/>
        </p:spPr>
        <p:txBody>
          <a:bodyPr wrap="square">
            <a:spAutoFit/>
          </a:bodyPr>
          <a:lstStyle/>
          <a:p>
            <a:r>
              <a:rPr lang="en-US" sz="3200" b="0" i="0" u="sng" strike="noStrike" baseline="0" dirty="0">
                <a:solidFill>
                  <a:srgbClr val="000000"/>
                </a:solidFill>
                <a:latin typeface="Calibri" panose="020F0502020204030204" pitchFamily="34" charset="0"/>
              </a:rPr>
              <a:t>5/6 (A)</a:t>
            </a:r>
          </a:p>
        </p:txBody>
      </p:sp>
      <p:sp>
        <p:nvSpPr>
          <p:cNvPr id="5" name="TextBox 4">
            <a:extLst>
              <a:ext uri="{FF2B5EF4-FFF2-40B4-BE49-F238E27FC236}">
                <a16:creationId xmlns:a16="http://schemas.microsoft.com/office/drawing/2014/main" id="{A2B8F4B8-02D2-00F5-F841-C012D78A5A52}"/>
              </a:ext>
            </a:extLst>
          </p:cNvPr>
          <p:cNvSpPr txBox="1"/>
          <p:nvPr/>
        </p:nvSpPr>
        <p:spPr>
          <a:xfrm>
            <a:off x="65790" y="582892"/>
            <a:ext cx="11713551" cy="5078313"/>
          </a:xfrm>
          <a:prstGeom prst="rect">
            <a:avLst/>
          </a:prstGeom>
          <a:noFill/>
        </p:spPr>
        <p:txBody>
          <a:bodyPr wrap="square">
            <a:spAutoFit/>
          </a:bodyPr>
          <a:lstStyle/>
          <a:p>
            <a:r>
              <a:rPr lang="en-US" sz="2000" b="1" i="0" u="none" strike="noStrike" baseline="0" dirty="0">
                <a:solidFill>
                  <a:srgbClr val="000000"/>
                </a:solidFill>
                <a:latin typeface="Calibri" panose="020F0502020204030204" pitchFamily="34" charset="0"/>
              </a:rPr>
              <a:t>GAME SUMMARY AND EQUIPMENT </a:t>
            </a:r>
            <a:endParaRPr lang="en-US"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600" dirty="0">
                <a:solidFill>
                  <a:srgbClr val="000000"/>
                </a:solidFill>
              </a:rPr>
              <a:t>12v12</a:t>
            </a:r>
            <a:r>
              <a:rPr lang="en-US" sz="1600" b="0" i="0" u="none" strike="noStrike" baseline="0" dirty="0">
                <a:solidFill>
                  <a:srgbClr val="000000"/>
                </a:solidFill>
              </a:rPr>
              <a:t> </a:t>
            </a:r>
          </a:p>
          <a:p>
            <a:pPr marL="285750" indent="-285750">
              <a:buFont typeface="Arial" panose="020B0604020202020204" pitchFamily="34" charset="0"/>
              <a:buChar char="•"/>
            </a:pPr>
            <a:r>
              <a:rPr lang="en-US" sz="1600" b="0" i="0" u="none" strike="noStrike" baseline="0" dirty="0">
                <a:solidFill>
                  <a:srgbClr val="000000"/>
                </a:solidFill>
              </a:rPr>
              <a:t>Full Field (see diagram)</a:t>
            </a:r>
          </a:p>
          <a:p>
            <a:pPr marL="1200150" lvl="2" indent="-285750">
              <a:buFont typeface="Arial" panose="020B0604020202020204" pitchFamily="34" charset="0"/>
              <a:buChar char="•"/>
            </a:pPr>
            <a:r>
              <a:rPr lang="en-US" sz="1600" dirty="0">
                <a:solidFill>
                  <a:srgbClr val="000000"/>
                </a:solidFill>
                <a:ea typeface="Calibri" panose="020F0502020204030204" pitchFamily="34" charset="0"/>
              </a:rPr>
              <a:t>Offsides will be called</a:t>
            </a:r>
            <a:endParaRPr lang="en-US" sz="1600" b="0" i="0" u="none" strike="noStrike" baseline="0" dirty="0">
              <a:solidFill>
                <a:srgbClr val="000000"/>
              </a:solidFill>
              <a:ea typeface="Calibri" panose="020F0502020204030204" pitchFamily="34" charset="0"/>
            </a:endParaRPr>
          </a:p>
          <a:p>
            <a:pPr marL="742950" lvl="1" indent="-285750">
              <a:buFont typeface="Arial" panose="020B0604020202020204" pitchFamily="34" charset="0"/>
              <a:buChar char="•"/>
            </a:pPr>
            <a:r>
              <a:rPr lang="en-US" sz="1600" b="0" dirty="0">
                <a:effectLst/>
                <a:latin typeface="Calibri" panose="020F0502020204030204" pitchFamily="34" charset="0"/>
                <a:ea typeface="Times New Roman" panose="02020603050405020304" pitchFamily="18" charset="0"/>
                <a:cs typeface="Arial" panose="020B0604020202020204" pitchFamily="34" charset="0"/>
              </a:rPr>
              <a:t>Field markings required</a:t>
            </a:r>
          </a:p>
          <a:p>
            <a:pPr marL="1200150" lvl="2" indent="-285750">
              <a:buFont typeface="Arial" panose="020B0604020202020204" pitchFamily="34" charset="0"/>
              <a:buChar char="•"/>
            </a:pPr>
            <a:r>
              <a:rPr lang="en-US" sz="1600" b="0" dirty="0">
                <a:effectLst/>
                <a:latin typeface="Calibri" panose="020F0502020204030204" pitchFamily="34" charset="0"/>
                <a:ea typeface="Times New Roman" panose="02020603050405020304" pitchFamily="18" charset="0"/>
                <a:cs typeface="Arial" panose="020B0604020202020204" pitchFamily="34" charset="0"/>
              </a:rPr>
              <a:t>  Sidelines, end lines, restraining lines, draw circle, goal circle (crease),  </a:t>
            </a:r>
            <a:r>
              <a:rPr lang="en-US" sz="1600" dirty="0">
                <a:latin typeface="Calibri" panose="020F0502020204030204" pitchFamily="34" charset="0"/>
                <a:ea typeface="Times New Roman" panose="02020603050405020304" pitchFamily="18" charset="0"/>
                <a:cs typeface="Arial" panose="020B0604020202020204" pitchFamily="34" charset="0"/>
              </a:rPr>
              <a:t>8 </a:t>
            </a:r>
            <a:r>
              <a:rPr lang="en-US" sz="1600" b="0" dirty="0">
                <a:effectLst/>
                <a:latin typeface="Calibri" panose="020F0502020204030204" pitchFamily="34" charset="0"/>
                <a:ea typeface="Times New Roman" panose="02020603050405020304" pitchFamily="18" charset="0"/>
                <a:cs typeface="Arial" panose="020B0604020202020204" pitchFamily="34" charset="0"/>
              </a:rPr>
              <a:t>meter arc (critical scoring area)</a:t>
            </a:r>
            <a:endParaRPr lang="en-US" sz="1600" b="0" i="0" u="none" strike="noStrike" baseline="0" dirty="0">
              <a:solidFill>
                <a:srgbClr val="000000"/>
              </a:solidFill>
              <a:ea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Helvetica" panose="020B0604020202020204" pitchFamily="34" charset="0"/>
              </a:rPr>
              <a:t>Timing</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Helvetica" panose="020B0604020202020204" pitchFamily="34" charset="0"/>
              </a:rPr>
              <a:t>C</a:t>
            </a:r>
            <a:r>
              <a:rPr lang="en-US" sz="1600" dirty="0">
                <a:effectLst/>
                <a:latin typeface="Calibri" panose="020F0502020204030204" pitchFamily="34" charset="0"/>
                <a:ea typeface="Calibri" panose="020F0502020204030204" pitchFamily="34" charset="0"/>
                <a:cs typeface="Helvetica" panose="020B0604020202020204" pitchFamily="34" charset="0"/>
              </a:rPr>
              <a:t>ompetition will consist of two (2) twenty-five (25) minute running time halves</a:t>
            </a:r>
          </a:p>
          <a:p>
            <a:pPr marL="742950" lvl="1"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ea typeface="Calibri" panose="020F0502020204030204" pitchFamily="34" charset="0"/>
                <a:cs typeface="Helvetica" panose="020B0604020202020204" pitchFamily="34" charset="0"/>
              </a:rPr>
              <a:t>Halftime consisting of five (5) minutes</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Helvetica" panose="020B0604020202020204" pitchFamily="34" charset="0"/>
              </a:rPr>
              <a:t>Clock stopped every ten (10) minutes for water during extremely hot weather</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Helvetica" panose="020B0604020202020204" pitchFamily="34" charset="0"/>
              </a:rPr>
              <a:t>The clock shall only stop in the event of an injury or timeout</a:t>
            </a:r>
            <a:r>
              <a:rPr lang="en-US" sz="1600" dirty="0">
                <a:latin typeface="Calibri" panose="020F0502020204030204" pitchFamily="34" charset="0"/>
                <a:ea typeface="Calibri" panose="020F0502020204030204" pitchFamily="34" charset="0"/>
                <a:cs typeface="Helvetica" panose="020B0604020202020204" pitchFamily="34" charset="0"/>
              </a:rPr>
              <a:t>, </a:t>
            </a:r>
            <a:r>
              <a:rPr lang="en-US" sz="1600" b="0" dirty="0">
                <a:effectLst/>
                <a:latin typeface="Calibri" panose="020F0502020204030204" pitchFamily="34" charset="0"/>
                <a:ea typeface="Times New Roman" panose="02020603050405020304" pitchFamily="18" charset="0"/>
                <a:cs typeface="Helvetica" panose="020B0604020202020204" pitchFamily="34" charset="0"/>
              </a:rPr>
              <a:t>and every whistle in the last two minutes of the </a:t>
            </a:r>
            <a:r>
              <a:rPr lang="en-US" sz="1600" b="1" dirty="0">
                <a:effectLst/>
                <a:latin typeface="Calibri" panose="020F0502020204030204" pitchFamily="34" charset="0"/>
                <a:ea typeface="Times New Roman" panose="02020603050405020304" pitchFamily="18" charset="0"/>
                <a:cs typeface="Helvetica" panose="020B0604020202020204" pitchFamily="34" charset="0"/>
              </a:rPr>
              <a:t>2nd half only</a:t>
            </a:r>
            <a:r>
              <a:rPr lang="en-US" sz="1600" b="0" dirty="0">
                <a:effectLst/>
                <a:latin typeface="Calibri" panose="020F0502020204030204" pitchFamily="34" charset="0"/>
                <a:ea typeface="Times New Roman" panose="02020603050405020304" pitchFamily="18" charset="0"/>
                <a:cs typeface="Helvetica" panose="020B0604020202020204" pitchFamily="34" charset="0"/>
              </a:rPr>
              <a:t>.  </a:t>
            </a:r>
          </a:p>
          <a:p>
            <a:pPr marL="1200150" lvl="2" indent="-285750">
              <a:buFont typeface="Arial" panose="020B0604020202020204" pitchFamily="34" charset="0"/>
              <a:buChar char="•"/>
            </a:pPr>
            <a:r>
              <a:rPr lang="en-US" sz="1600" b="0" dirty="0">
                <a:effectLst/>
                <a:latin typeface="Calibri" panose="020F0502020204030204" pitchFamily="34" charset="0"/>
                <a:ea typeface="Times New Roman" panose="02020603050405020304" pitchFamily="18" charset="0"/>
                <a:cs typeface="Helvetica" panose="020B0604020202020204" pitchFamily="34" charset="0"/>
              </a:rPr>
              <a:t>Exceptions:  The clock continues to run during the last 2 minutes of each half if there is a 10-goal differential.  </a:t>
            </a:r>
          </a:p>
          <a:p>
            <a:pPr marL="742950" lvl="1" indent="-285750">
              <a:buFont typeface="Arial" panose="020B0604020202020204" pitchFamily="34" charset="0"/>
              <a:buChar char="•"/>
            </a:pPr>
            <a:r>
              <a:rPr lang="en-US" sz="1600" b="0" dirty="0">
                <a:effectLst/>
                <a:latin typeface="Calibri" panose="020F0502020204030204" pitchFamily="34" charset="0"/>
                <a:ea typeface="Times New Roman" panose="02020603050405020304" pitchFamily="18" charset="0"/>
                <a:cs typeface="Helvetica" panose="020B0604020202020204" pitchFamily="34" charset="0"/>
              </a:rPr>
              <a:t>Penalty administrations will continue after the time has expired at the end of 1</a:t>
            </a:r>
            <a:r>
              <a:rPr lang="en-US" sz="1600" b="0" baseline="30000" dirty="0">
                <a:effectLst/>
                <a:latin typeface="Calibri" panose="020F0502020204030204" pitchFamily="34" charset="0"/>
                <a:ea typeface="Times New Roman" panose="02020603050405020304" pitchFamily="18" charset="0"/>
                <a:cs typeface="Helvetica" panose="020B0604020202020204" pitchFamily="34" charset="0"/>
              </a:rPr>
              <a:t>st</a:t>
            </a:r>
            <a:r>
              <a:rPr lang="en-US" sz="1600" b="0" dirty="0">
                <a:effectLst/>
                <a:latin typeface="Calibri" panose="020F0502020204030204" pitchFamily="34" charset="0"/>
                <a:ea typeface="Times New Roman" panose="02020603050405020304" pitchFamily="18" charset="0"/>
                <a:cs typeface="Helvetica" panose="020B0604020202020204" pitchFamily="34" charset="0"/>
              </a:rPr>
              <a:t> half when the clock is </a:t>
            </a:r>
            <a:r>
              <a:rPr lang="en-US" sz="1600" b="0" u="sng" dirty="0">
                <a:effectLst/>
                <a:latin typeface="Calibri" panose="020F0502020204030204" pitchFamily="34" charset="0"/>
                <a:ea typeface="Times New Roman" panose="02020603050405020304" pitchFamily="18" charset="0"/>
                <a:cs typeface="Helvetica" panose="020B0604020202020204" pitchFamily="34" charset="0"/>
              </a:rPr>
              <a:t>NOT</a:t>
            </a:r>
            <a:r>
              <a:rPr lang="en-US" sz="1600" b="0" dirty="0">
                <a:effectLst/>
                <a:latin typeface="Calibri" panose="020F0502020204030204" pitchFamily="34" charset="0"/>
                <a:ea typeface="Times New Roman" panose="02020603050405020304" pitchFamily="18" charset="0"/>
                <a:cs typeface="Helvetica" panose="020B0604020202020204" pitchFamily="34" charset="0"/>
              </a:rPr>
              <a:t> stopping on every whistle in the last 2 minutes.</a:t>
            </a:r>
            <a:endParaRPr lang="en-US" sz="1600" dirty="0">
              <a:effectLst/>
              <a:latin typeface="Calibri" panose="020F0502020204030204" pitchFamily="34" charset="0"/>
              <a:ea typeface="Calibri" panose="020F0502020204030204" pitchFamily="34" charset="0"/>
              <a:cs typeface="Helvetica" panose="020B0604020202020204" pitchFamily="34" charset="0"/>
            </a:endParaRP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Helvetica" panose="020B0604020202020204" pitchFamily="34" charset="0"/>
              </a:rPr>
              <a:t>Penalty administrations will continue after the time has expired at the end of half.</a:t>
            </a:r>
          </a:p>
          <a:p>
            <a:pPr marL="742950" lvl="1"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ea typeface="Calibri" panose="020F0502020204030204" pitchFamily="34" charset="0"/>
                <a:cs typeface="Helvetica" panose="020B0604020202020204" pitchFamily="34" charset="0"/>
              </a:rPr>
              <a:t>Two </a:t>
            </a:r>
            <a:r>
              <a:rPr lang="en-US" sz="1600" dirty="0">
                <a:solidFill>
                  <a:srgbClr val="000000"/>
                </a:solidFill>
                <a:latin typeface="Calibri" panose="020F0502020204030204" pitchFamily="34" charset="0"/>
                <a:ea typeface="Calibri" panose="020F0502020204030204" pitchFamily="34" charset="0"/>
                <a:cs typeface="Helvetica" panose="020B0604020202020204" pitchFamily="34" charset="0"/>
              </a:rPr>
              <a:t>timeouts per game, one minute each, may be requested by the head coach or any player on the field after a goal is scored or any time the requestor’s team is in clear possession of the ball.</a:t>
            </a:r>
            <a:endParaRPr lang="en-US" sz="1600" b="0" i="0" u="none" strike="noStrike" baseline="0" dirty="0">
              <a:solidFill>
                <a:srgbClr val="000000"/>
              </a:solidFill>
            </a:endParaRPr>
          </a:p>
          <a:p>
            <a:pPr marL="285750" indent="-285750">
              <a:buFont typeface="Arial" panose="020B0604020202020204" pitchFamily="34" charset="0"/>
              <a:buChar char="•"/>
            </a:pPr>
            <a:r>
              <a:rPr lang="en-US" sz="1600" dirty="0">
                <a:solidFill>
                  <a:srgbClr val="000000"/>
                </a:solidFill>
              </a:rPr>
              <a:t>Teams must provide all approved goalie gear. If team doesn’t have a goalie, they will play with an open goal.</a:t>
            </a:r>
            <a:endParaRPr lang="en-US" sz="1600" b="0" i="0" u="none" strike="noStrike" baseline="0" dirty="0">
              <a:solidFill>
                <a:srgbClr val="000000"/>
              </a:solidFill>
            </a:endParaRPr>
          </a:p>
          <a:p>
            <a:pPr marL="285750" indent="-285750">
              <a:buFont typeface="Arial" panose="020B0604020202020204" pitchFamily="34" charset="0"/>
              <a:buChar char="•"/>
            </a:pPr>
            <a:r>
              <a:rPr lang="en-US" sz="1600" b="0" i="0" u="none" strike="noStrike" baseline="0" dirty="0">
                <a:solidFill>
                  <a:srgbClr val="000000"/>
                </a:solidFill>
              </a:rPr>
              <a:t>Protective eyewear or approved headgear required </a:t>
            </a:r>
          </a:p>
          <a:p>
            <a:pPr marL="285750" indent="-285750">
              <a:buFont typeface="Arial" panose="020B0604020202020204" pitchFamily="34" charset="0"/>
              <a:buChar char="•"/>
            </a:pPr>
            <a:r>
              <a:rPr lang="en-US" sz="1600" dirty="0">
                <a:solidFill>
                  <a:srgbClr val="000000"/>
                </a:solidFill>
              </a:rPr>
              <a:t>Protective mouthguard required (no white or clear)</a:t>
            </a:r>
          </a:p>
        </p:txBody>
      </p:sp>
      <p:sp>
        <p:nvSpPr>
          <p:cNvPr id="7" name="TextBox 6">
            <a:extLst>
              <a:ext uri="{FF2B5EF4-FFF2-40B4-BE49-F238E27FC236}">
                <a16:creationId xmlns:a16="http://schemas.microsoft.com/office/drawing/2014/main" id="{47FFE7F9-2DB8-A1B9-3C72-DC39EE5BD1AB}"/>
              </a:ext>
            </a:extLst>
          </p:cNvPr>
          <p:cNvSpPr txBox="1"/>
          <p:nvPr/>
        </p:nvSpPr>
        <p:spPr>
          <a:xfrm>
            <a:off x="65790" y="5579130"/>
            <a:ext cx="6097464"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rPr>
              <a:t>Standard yellow NOCSAE ball required</a:t>
            </a:r>
          </a:p>
          <a:p>
            <a:pPr marL="285750" indent="-285750">
              <a:buFont typeface="Arial" panose="020B0604020202020204" pitchFamily="34" charset="0"/>
              <a:buChar char="•"/>
            </a:pPr>
            <a:r>
              <a:rPr lang="en-US" sz="1600" dirty="0">
                <a:solidFill>
                  <a:srgbClr val="000000"/>
                </a:solidFill>
              </a:rPr>
              <a:t>Pre-game s</a:t>
            </a:r>
            <a:r>
              <a:rPr lang="en-US" sz="1600" b="0" i="0" u="none" strike="noStrike" baseline="0" dirty="0">
                <a:solidFill>
                  <a:srgbClr val="000000"/>
                </a:solidFill>
              </a:rPr>
              <a:t>tick checks by official are recommended</a:t>
            </a:r>
          </a:p>
          <a:p>
            <a:pPr marL="285750" indent="-285750">
              <a:buFont typeface="Arial" panose="020B0604020202020204" pitchFamily="34" charset="0"/>
              <a:buChar char="•"/>
            </a:pPr>
            <a:r>
              <a:rPr lang="en-US" sz="1600" b="0" i="0" u="none" strike="noStrike" baseline="0" dirty="0">
                <a:solidFill>
                  <a:srgbClr val="000000"/>
                </a:solidFill>
                <a:latin typeface="Calibri" panose="020F0502020204030204" pitchFamily="34" charset="0"/>
              </a:rPr>
              <a:t>No coaches on the field</a:t>
            </a:r>
            <a:endParaRPr lang="en-US"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rPr>
              <a:t>Score may be kept</a:t>
            </a:r>
          </a:p>
        </p:txBody>
      </p:sp>
    </p:spTree>
    <p:extLst>
      <p:ext uri="{BB962C8B-B14F-4D97-AF65-F5344CB8AC3E}">
        <p14:creationId xmlns:p14="http://schemas.microsoft.com/office/powerpoint/2010/main" val="115540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121BD-4D02-6571-0D52-2838C9BCED4C}"/>
              </a:ext>
            </a:extLst>
          </p:cNvPr>
          <p:cNvSpPr txBox="1"/>
          <p:nvPr/>
        </p:nvSpPr>
        <p:spPr>
          <a:xfrm>
            <a:off x="215153" y="134471"/>
            <a:ext cx="11026588" cy="7078861"/>
          </a:xfrm>
          <a:prstGeom prst="rect">
            <a:avLst/>
          </a:prstGeom>
          <a:noFill/>
        </p:spPr>
        <p:txBody>
          <a:bodyPr wrap="square">
            <a:spAutoFit/>
          </a:bodyPr>
          <a:lstStyle/>
          <a:p>
            <a:endParaRPr lang="en-US" sz="800" b="0" i="0" u="sng"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5/6A GAME PLAY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700" b="0" i="0" u="none" strike="noStrike" baseline="0" dirty="0">
                <a:solidFill>
                  <a:srgbClr val="000000"/>
                </a:solidFill>
                <a:latin typeface="Calibri" panose="020F0502020204030204" pitchFamily="34" charset="0"/>
              </a:rPr>
              <a:t>Draw to start each half and after every goal scored.</a:t>
            </a:r>
          </a:p>
          <a:p>
            <a:pPr marL="285750" indent="-285750">
              <a:buFont typeface="Arial" panose="020B0604020202020204" pitchFamily="34" charset="0"/>
              <a:buChar char="•"/>
            </a:pPr>
            <a:r>
              <a:rPr lang="en-US" sz="1700" b="0" i="0" u="none" strike="noStrike" baseline="0" dirty="0">
                <a:solidFill>
                  <a:srgbClr val="000000"/>
                </a:solidFill>
                <a:latin typeface="Calibri" panose="020F0502020204030204" pitchFamily="34" charset="0"/>
              </a:rPr>
              <a:t>Passing</a:t>
            </a:r>
          </a:p>
          <a:p>
            <a:pPr marL="742950" lvl="1" indent="-285750">
              <a:buFont typeface="Arial" panose="020B0604020202020204" pitchFamily="34" charset="0"/>
              <a:buChar char="•"/>
            </a:pPr>
            <a:r>
              <a:rPr lang="en-US" sz="1700" dirty="0">
                <a:solidFill>
                  <a:srgbClr val="000000"/>
                </a:solidFill>
                <a:latin typeface="Calibri" panose="020F0502020204030204" pitchFamily="34" charset="0"/>
              </a:rPr>
              <a:t>One (1) COMPLETED pass must be made prior to shooting.</a:t>
            </a:r>
          </a:p>
          <a:p>
            <a:pPr marL="742950" lvl="1" indent="-285750">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Helvetica" panose="020B0604020202020204" pitchFamily="34" charset="0"/>
              </a:rPr>
              <a:t>Once a team has COMPLETED one pass, the count is reset only when the defending team gains possession of the ball outside of its defensive 1/3 of the field (as defined by the restraining line). </a:t>
            </a:r>
          </a:p>
          <a:p>
            <a:pPr marL="742950" lvl="1" indent="-285750">
              <a:buFont typeface="Arial" panose="020B0604020202020204" pitchFamily="34" charset="0"/>
              <a:buChar char="•"/>
            </a:pPr>
            <a:r>
              <a:rPr lang="en-US" sz="1700" b="0" dirty="0">
                <a:effectLst/>
                <a:latin typeface="Calibri" panose="020F0502020204030204" pitchFamily="34" charset="0"/>
                <a:ea typeface="Times New Roman" panose="02020603050405020304" pitchFamily="18" charset="0"/>
                <a:cs typeface="Helvetica" panose="020B0604020202020204" pitchFamily="34" charset="0"/>
              </a:rPr>
              <a:t>A new pass count is not necessary as long as the ball remains within the offensive 1/3 of the field (even if the defense plays the ball) or the offensive team maintains possession.</a:t>
            </a:r>
          </a:p>
          <a:p>
            <a:pPr marL="742950" lvl="1" indent="-285750">
              <a:buFont typeface="Arial" panose="020B0604020202020204" pitchFamily="34" charset="0"/>
              <a:buChar char="•"/>
            </a:pPr>
            <a:r>
              <a:rPr lang="en-US" sz="1700" b="0" dirty="0">
                <a:effectLst/>
                <a:latin typeface="Calibri" panose="020F0502020204030204" pitchFamily="34" charset="0"/>
                <a:ea typeface="Times New Roman" panose="02020603050405020304" pitchFamily="18" charset="0"/>
                <a:cs typeface="Helvetica" panose="020B0604020202020204" pitchFamily="34" charset="0"/>
              </a:rPr>
              <a:t>One (1) completed pass rule takes precedence over any foul that may give a player a free shot, with the exception of a major foul that occurs within the 8M arc.  If a major foul occurs within the 8M arc and a free shot is awarded to the attacking player and one (1) pass had not been completed, the attacking player may shoot on goal.</a:t>
            </a:r>
            <a:endParaRPr lang="en-US" sz="1700" b="1" dirty="0">
              <a:effectLst/>
              <a:latin typeface="Times New Roman" panose="02020603050405020304" pitchFamily="18"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US" sz="1700" b="0" dirty="0">
                <a:effectLst/>
                <a:latin typeface="Calibri" panose="020F0502020204030204" pitchFamily="34" charset="0"/>
                <a:ea typeface="Times New Roman" panose="02020603050405020304" pitchFamily="18" charset="0"/>
                <a:cs typeface="Helvetica" panose="020B0604020202020204" pitchFamily="34" charset="0"/>
              </a:rPr>
              <a:t>Possession is deemed to occur when the ball is the crosse of a player. A defensive player successfully resets the pass count by cradling the ball across outside the defensive 1/3, securing a ground ball outside the defensive 1/3, or catching a pass outside the defensive 1/3.  Throwing the ball or rolling the ball across the half line without possession does NOT reset the pass count.    </a:t>
            </a:r>
          </a:p>
          <a:p>
            <a:pPr marL="742950" lvl="1" indent="-285750">
              <a:buFont typeface="Arial" panose="020B0604020202020204" pitchFamily="34" charset="0"/>
              <a:buChar char="•"/>
            </a:pPr>
            <a:r>
              <a:rPr lang="en-US" sz="1700" i="0" u="none" strike="noStrike" baseline="0" dirty="0">
                <a:solidFill>
                  <a:srgbClr val="000000"/>
                </a:solidFill>
                <a:latin typeface="Calibri" panose="020F0502020204030204" pitchFamily="34" charset="0"/>
                <a:cs typeface="Helvetica" panose="020B0604020202020204" pitchFamily="34" charset="0"/>
              </a:rPr>
              <a:t>Passes from the goalie, who obtains the ball while acting as goalie</a:t>
            </a:r>
            <a:r>
              <a:rPr lang="en-US" sz="1700" dirty="0">
                <a:solidFill>
                  <a:srgbClr val="000000"/>
                </a:solidFill>
                <a:latin typeface="Calibri" panose="020F0502020204030204" pitchFamily="34" charset="0"/>
                <a:cs typeface="Helvetica" panose="020B0604020202020204" pitchFamily="34" charset="0"/>
              </a:rPr>
              <a:t>, </a:t>
            </a:r>
            <a:r>
              <a:rPr lang="en-US" sz="1700" i="0" u="none" strike="noStrike" baseline="0" dirty="0">
                <a:solidFill>
                  <a:srgbClr val="000000"/>
                </a:solidFill>
                <a:latin typeface="Calibri" panose="020F0502020204030204" pitchFamily="34" charset="0"/>
                <a:cs typeface="Helvetica" panose="020B0604020202020204" pitchFamily="34" charset="0"/>
              </a:rPr>
              <a:t>or who passes the ball while acting as goalie, DO NOT count towards the two attempted passes.</a:t>
            </a:r>
          </a:p>
          <a:p>
            <a:pPr marL="742950" lvl="1" indent="-285750">
              <a:buFont typeface="Arial" panose="020B0604020202020204" pitchFamily="34" charset="0"/>
              <a:buChar char="•"/>
            </a:pPr>
            <a:r>
              <a:rPr lang="en-US" sz="1700" b="0" dirty="0">
                <a:solidFill>
                  <a:srgbClr val="000000"/>
                </a:solidFill>
                <a:latin typeface="Calibri" panose="020F0502020204030204" pitchFamily="34" charset="0"/>
                <a:cs typeface="Helvetica" panose="020B0604020202020204" pitchFamily="34" charset="0"/>
              </a:rPr>
              <a:t>A pass from the goalie who is acting as a field player (outside the </a:t>
            </a:r>
            <a:r>
              <a:rPr lang="en-US" sz="1700" dirty="0">
                <a:solidFill>
                  <a:srgbClr val="000000"/>
                </a:solidFill>
                <a:latin typeface="Calibri" panose="020F0502020204030204" pitchFamily="34" charset="0"/>
                <a:cs typeface="Helvetica" panose="020B0604020202020204" pitchFamily="34" charset="0"/>
              </a:rPr>
              <a:t>goal circle) and remains a field player DO count towards the two attempted passes.</a:t>
            </a:r>
          </a:p>
          <a:p>
            <a:pPr marL="742950" lvl="1" indent="-285750">
              <a:buFont typeface="Arial" panose="020B0604020202020204" pitchFamily="34" charset="0"/>
              <a:buChar char="•"/>
            </a:pPr>
            <a:r>
              <a:rPr lang="en-US" sz="1700" dirty="0">
                <a:solidFill>
                  <a:srgbClr val="000000"/>
                </a:solidFill>
                <a:latin typeface="Calibri" panose="020F0502020204030204" pitchFamily="34" charset="0"/>
                <a:cs typeface="Helvetica" panose="020B0604020202020204" pitchFamily="34" charset="0"/>
              </a:rPr>
              <a:t>Tracking of passes is the responsibility of the coaches.</a:t>
            </a:r>
          </a:p>
          <a:p>
            <a:pPr marL="342900" marR="0" lvl="0" indent="-342900">
              <a:spcBef>
                <a:spcPts val="0"/>
              </a:spcBef>
              <a:spcAft>
                <a:spcPts val="0"/>
              </a:spcAft>
              <a:buFont typeface="Arial" panose="020B0604020202020204" pitchFamily="34" charset="0"/>
              <a:buChar char="•"/>
            </a:pPr>
            <a:r>
              <a:rPr lang="en-US" sz="1700" dirty="0">
                <a:effectLst/>
                <a:ea typeface="Times New Roman" panose="02020603050405020304" pitchFamily="18" charset="0"/>
                <a:cs typeface="Helvetica" panose="020B0604020202020204" pitchFamily="34" charset="0"/>
              </a:rPr>
              <a:t>“Mercy Rule”</a:t>
            </a:r>
            <a:endParaRPr lang="en-US" sz="1700"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sz="1700" b="0" dirty="0">
                <a:effectLst/>
                <a:ea typeface="Times New Roman" panose="02020603050405020304" pitchFamily="18" charset="0"/>
                <a:cs typeface="Helvetica" panose="020B0604020202020204" pitchFamily="34" charset="0"/>
              </a:rPr>
              <a:t>A draw will occur after each goal scored. When the point differential is 6, the lower scoring team </a:t>
            </a:r>
            <a:r>
              <a:rPr lang="en-US" sz="1700" dirty="0">
                <a:ea typeface="Times New Roman" panose="02020603050405020304" pitchFamily="18" charset="0"/>
                <a:cs typeface="Helvetica" panose="020B0604020202020204" pitchFamily="34" charset="0"/>
              </a:rPr>
              <a:t>may ask for </a:t>
            </a:r>
            <a:r>
              <a:rPr lang="en-US" sz="1700" b="0" dirty="0">
                <a:effectLst/>
                <a:ea typeface="Times New Roman" panose="02020603050405020304" pitchFamily="18" charset="0"/>
                <a:cs typeface="Helvetica" panose="020B0604020202020204" pitchFamily="34" charset="0"/>
              </a:rPr>
              <a:t>possession at the draw circle. This will continue as long as the point differential remains 6 or greater. </a:t>
            </a:r>
            <a:endParaRPr lang="en-US" sz="1700" b="1" dirty="0">
              <a:effectLst/>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endParaRPr lang="en-US" dirty="0">
              <a:solidFill>
                <a:srgbClr val="000000"/>
              </a:solidFill>
              <a:latin typeface="Calibri" panose="020F0502020204030204" pitchFamily="34" charset="0"/>
              <a:cs typeface="Helvetica" panose="020B0604020202020204" pitchFamily="34" charset="0"/>
            </a:endParaRPr>
          </a:p>
          <a:p>
            <a:pPr marL="742950" lvl="1"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398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4758C1-24CA-E93F-E1F8-B280C2B3709D}"/>
              </a:ext>
            </a:extLst>
          </p:cNvPr>
          <p:cNvSpPr txBox="1"/>
          <p:nvPr/>
        </p:nvSpPr>
        <p:spPr>
          <a:xfrm>
            <a:off x="-353891" y="597897"/>
            <a:ext cx="11863021" cy="5909310"/>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pPr>
            <a:r>
              <a:rPr lang="en-US" dirty="0">
                <a:ea typeface="Times New Roman" panose="02020603050405020304" pitchFamily="18" charset="0"/>
                <a:cs typeface="Helvetica" panose="020B0604020202020204" pitchFamily="34" charset="0"/>
              </a:rPr>
              <a:t>MODIFIED Checking is allowed</a:t>
            </a:r>
          </a:p>
          <a:p>
            <a:pPr marL="1200150" lvl="2" indent="-285750">
              <a:buFont typeface="Arial" panose="020B0604020202020204" pitchFamily="34" charset="0"/>
              <a:buChar char="•"/>
            </a:pPr>
            <a:r>
              <a:rPr lang="en-US" dirty="0">
                <a:ea typeface="Times New Roman" panose="02020603050405020304" pitchFamily="18" charset="0"/>
                <a:cs typeface="Helvetica" panose="020B0604020202020204" pitchFamily="34" charset="0"/>
              </a:rPr>
              <a:t>3 seconds closely guarded applies</a:t>
            </a:r>
          </a:p>
          <a:p>
            <a:pPr marL="1200150" lvl="2" indent="-285750">
              <a:buFont typeface="Arial" panose="020B0604020202020204" pitchFamily="34" charset="0"/>
              <a:buChar char="•"/>
            </a:pPr>
            <a:r>
              <a:rPr lang="en-US" dirty="0">
                <a:ea typeface="Times New Roman" panose="02020603050405020304" pitchFamily="18" charset="0"/>
                <a:cs typeface="Helvetica" panose="020B0604020202020204" pitchFamily="34" charset="0"/>
              </a:rPr>
              <a:t>Modified checking is where the checking movement solely occurs below the shoulder of the player with the ball. The check must be down and away from the body but may not follow through to the ground (think check mark). </a:t>
            </a: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Player with the ball may not hold the ball for more than 3 seconds </a:t>
            </a:r>
            <a:r>
              <a:rPr lang="en-US" b="1" dirty="0">
                <a:effectLst/>
                <a:ea typeface="Times New Roman" panose="02020603050405020304" pitchFamily="18" charset="0"/>
                <a:cs typeface="Helvetica" panose="020B0604020202020204" pitchFamily="34" charset="0"/>
              </a:rPr>
              <a:t>(</a:t>
            </a:r>
            <a:r>
              <a:rPr lang="en-US" b="1" u="sng" dirty="0">
                <a:effectLst/>
                <a:ea typeface="Times New Roman" panose="02020603050405020304" pitchFamily="18" charset="0"/>
                <a:cs typeface="Helvetica" panose="020B0604020202020204" pitchFamily="34" charset="0"/>
              </a:rPr>
              <a:t>Minor Foul</a:t>
            </a:r>
            <a:r>
              <a:rPr lang="en-US" b="1" dirty="0">
                <a:effectLst/>
                <a:ea typeface="Times New Roman" panose="02020603050405020304" pitchFamily="18" charset="0"/>
                <a:cs typeface="Helvetica" panose="020B0604020202020204" pitchFamily="34" charset="0"/>
              </a:rPr>
              <a:t>) </a:t>
            </a:r>
            <a:r>
              <a:rPr lang="en-US" b="0" dirty="0">
                <a:effectLst/>
                <a:ea typeface="Times New Roman" panose="02020603050405020304" pitchFamily="18" charset="0"/>
                <a:cs typeface="Helvetica" panose="020B0604020202020204" pitchFamily="34" charset="0"/>
              </a:rPr>
              <a:t>when  </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closely guarded/marked</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the defense has both hands on her stick   </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the defense is in position to legally check where checking allowed  </a:t>
            </a: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Note: If the player with the ball takes the stick to the other side of her body and thus away from the defender making a legal check impossible, the 3-second count would be over. </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No follow through into the goal circle on a shot</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3 seconds within the 8M is a violation</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Carded player leaves field and enters the penalty area for 2 (yellow) or 4 (red) minutes. A substitute </a:t>
            </a:r>
            <a:r>
              <a:rPr lang="en-US" dirty="0">
                <a:ea typeface="Times New Roman" panose="02020603050405020304" pitchFamily="18" charset="0"/>
                <a:cs typeface="Helvetica" panose="020B0604020202020204" pitchFamily="34" charset="0"/>
              </a:rPr>
              <a:t>MAY NOT</a:t>
            </a:r>
            <a:r>
              <a:rPr lang="en-US" b="0" dirty="0">
                <a:effectLst/>
                <a:ea typeface="Times New Roman" panose="02020603050405020304" pitchFamily="18" charset="0"/>
                <a:cs typeface="Helvetica" panose="020B0604020202020204" pitchFamily="34" charset="0"/>
              </a:rPr>
              <a:t> take her place.</a:t>
            </a: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8M free position</a:t>
            </a:r>
          </a:p>
          <a:p>
            <a:pPr marL="1200150" lvl="2" indent="-285750">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Standard setup on end with 8M markings</a:t>
            </a:r>
            <a:endParaRPr lang="en-US" b="1" dirty="0">
              <a:ea typeface="Times New Roman" panose="02020603050405020304" pitchFamily="18" charset="0"/>
              <a:cs typeface="Arial" panose="020B0604020202020204" pitchFamily="34" charset="0"/>
            </a:endParaRPr>
          </a:p>
          <a:p>
            <a:pPr marL="1200150" lvl="2" indent="-285750">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On end with the top of the marked with the center circle the player will place at the point on the 8M close to the location of the foul  </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dirty="0">
                <a:effectLst/>
                <a:ea typeface="Times New Roman" panose="02020603050405020304" pitchFamily="18" charset="0"/>
                <a:cs typeface="Arial" panose="020B0604020202020204" pitchFamily="34" charset="0"/>
              </a:rPr>
              <a:t>No stick to body contact</a:t>
            </a:r>
          </a:p>
          <a:p>
            <a:pPr marL="742950" marR="0" lvl="1" indent="-285750">
              <a:spcBef>
                <a:spcPts val="0"/>
              </a:spcBef>
              <a:spcAft>
                <a:spcPts val="0"/>
              </a:spcAft>
              <a:buFont typeface="Arial" panose="020B0604020202020204" pitchFamily="34" charset="0"/>
              <a:buChar char="•"/>
            </a:pPr>
            <a:r>
              <a:rPr lang="en-US" dirty="0">
                <a:ea typeface="Times New Roman" panose="02020603050405020304" pitchFamily="18" charset="0"/>
                <a:cs typeface="Arial" panose="020B0604020202020204" pitchFamily="34" charset="0"/>
              </a:rPr>
              <a:t>Self-start</a:t>
            </a:r>
          </a:p>
          <a:p>
            <a:pPr marL="1200150" lvl="2" indent="-285750">
              <a:buFont typeface="Arial" panose="020B0604020202020204" pitchFamily="34" charset="0"/>
              <a:buChar char="•"/>
            </a:pPr>
            <a:r>
              <a:rPr lang="en-US" dirty="0">
                <a:effectLst/>
                <a:ea typeface="Times New Roman" panose="02020603050405020304" pitchFamily="18" charset="0"/>
                <a:cs typeface="Arial" panose="020B0604020202020204" pitchFamily="34" charset="0"/>
              </a:rPr>
              <a:t>Players at this level must pause before self-starting.</a:t>
            </a:r>
          </a:p>
        </p:txBody>
      </p:sp>
      <p:sp>
        <p:nvSpPr>
          <p:cNvPr id="5" name="TextBox 4">
            <a:extLst>
              <a:ext uri="{FF2B5EF4-FFF2-40B4-BE49-F238E27FC236}">
                <a16:creationId xmlns:a16="http://schemas.microsoft.com/office/drawing/2014/main" id="{439F2BB9-ACDD-E312-0AC0-101B6965EAA2}"/>
              </a:ext>
            </a:extLst>
          </p:cNvPr>
          <p:cNvSpPr txBox="1"/>
          <p:nvPr/>
        </p:nvSpPr>
        <p:spPr>
          <a:xfrm>
            <a:off x="305533" y="228565"/>
            <a:ext cx="6097464" cy="369332"/>
          </a:xfrm>
          <a:prstGeom prst="rect">
            <a:avLst/>
          </a:prstGeom>
          <a:noFill/>
        </p:spPr>
        <p:txBody>
          <a:bodyPr wrap="square">
            <a:spAutoFit/>
          </a:bodyPr>
          <a:lstStyle/>
          <a:p>
            <a:r>
              <a:rPr lang="en-US" sz="1800" b="1" i="0" u="none" strike="noStrike" baseline="0" dirty="0">
                <a:solidFill>
                  <a:srgbClr val="000000"/>
                </a:solidFill>
                <a:latin typeface="Calibri" panose="020F0502020204030204" pitchFamily="34" charset="0"/>
              </a:rPr>
              <a:t>5/6A GAME PLAY (CONT)</a:t>
            </a:r>
            <a:endParaRPr lang="en-US" dirty="0"/>
          </a:p>
        </p:txBody>
      </p:sp>
    </p:spTree>
    <p:extLst>
      <p:ext uri="{BB962C8B-B14F-4D97-AF65-F5344CB8AC3E}">
        <p14:creationId xmlns:p14="http://schemas.microsoft.com/office/powerpoint/2010/main" val="88681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8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coach area&#10;&#10;Description automatically generated">
            <a:extLst>
              <a:ext uri="{FF2B5EF4-FFF2-40B4-BE49-F238E27FC236}">
                <a16:creationId xmlns:a16="http://schemas.microsoft.com/office/drawing/2014/main" id="{E9F6BBA4-3C8B-C773-7D5C-D3A6DDC4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029" y="643467"/>
            <a:ext cx="7477941" cy="5571066"/>
          </a:xfrm>
          <a:prstGeom prst="rect">
            <a:avLst/>
          </a:prstGeom>
        </p:spPr>
      </p:pic>
    </p:spTree>
    <p:extLst>
      <p:ext uri="{BB962C8B-B14F-4D97-AF65-F5344CB8AC3E}">
        <p14:creationId xmlns:p14="http://schemas.microsoft.com/office/powerpoint/2010/main" val="397219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with red text&#10;&#10;Description automatically generated">
            <a:extLst>
              <a:ext uri="{FF2B5EF4-FFF2-40B4-BE49-F238E27FC236}">
                <a16:creationId xmlns:a16="http://schemas.microsoft.com/office/drawing/2014/main" id="{AD37D38F-7230-B399-9D2D-AAF4F9CCC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708" y="643467"/>
            <a:ext cx="5278584" cy="5571066"/>
          </a:xfrm>
          <a:prstGeom prst="rect">
            <a:avLst/>
          </a:prstGeom>
        </p:spPr>
      </p:pic>
    </p:spTree>
    <p:extLst>
      <p:ext uri="{BB962C8B-B14F-4D97-AF65-F5344CB8AC3E}">
        <p14:creationId xmlns:p14="http://schemas.microsoft.com/office/powerpoint/2010/main" val="121591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text with red and black text&#10;&#10;Description automatically generated">
            <a:extLst>
              <a:ext uri="{FF2B5EF4-FFF2-40B4-BE49-F238E27FC236}">
                <a16:creationId xmlns:a16="http://schemas.microsoft.com/office/drawing/2014/main" id="{E4F5D3B6-04F1-9772-F96E-E279802C5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116" y="643467"/>
            <a:ext cx="4665767" cy="5571066"/>
          </a:xfrm>
          <a:prstGeom prst="rect">
            <a:avLst/>
          </a:prstGeom>
        </p:spPr>
      </p:pic>
    </p:spTree>
    <p:extLst>
      <p:ext uri="{BB962C8B-B14F-4D97-AF65-F5344CB8AC3E}">
        <p14:creationId xmlns:p14="http://schemas.microsoft.com/office/powerpoint/2010/main" val="125938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ext on a page&#10;&#10;Description automatically generated">
            <a:extLst>
              <a:ext uri="{FF2B5EF4-FFF2-40B4-BE49-F238E27FC236}">
                <a16:creationId xmlns:a16="http://schemas.microsoft.com/office/drawing/2014/main" id="{16A6545A-B31C-DBD4-5A56-41FD8C55C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296" y="643467"/>
            <a:ext cx="4735407" cy="5571066"/>
          </a:xfrm>
          <a:prstGeom prst="rect">
            <a:avLst/>
          </a:prstGeom>
        </p:spPr>
      </p:pic>
    </p:spTree>
    <p:extLst>
      <p:ext uri="{BB962C8B-B14F-4D97-AF65-F5344CB8AC3E}">
        <p14:creationId xmlns:p14="http://schemas.microsoft.com/office/powerpoint/2010/main" val="189698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ext on a white background&#10;&#10;Description automatically generated">
            <a:extLst>
              <a:ext uri="{FF2B5EF4-FFF2-40B4-BE49-F238E27FC236}">
                <a16:creationId xmlns:a16="http://schemas.microsoft.com/office/drawing/2014/main" id="{1F6ADFAF-2C9B-02F0-AA57-C9377076E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78" y="643467"/>
            <a:ext cx="10511444" cy="5571066"/>
          </a:xfrm>
          <a:prstGeom prst="rect">
            <a:avLst/>
          </a:prstGeom>
        </p:spPr>
      </p:pic>
    </p:spTree>
    <p:extLst>
      <p:ext uri="{BB962C8B-B14F-4D97-AF65-F5344CB8AC3E}">
        <p14:creationId xmlns:p14="http://schemas.microsoft.com/office/powerpoint/2010/main" val="109186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2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black background&#10;&#10;Description automatically generated">
            <a:extLst>
              <a:ext uri="{FF2B5EF4-FFF2-40B4-BE49-F238E27FC236}">
                <a16:creationId xmlns:a16="http://schemas.microsoft.com/office/drawing/2014/main" id="{906C12C5-628D-1BEC-45BC-8679EE18B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177" y="643467"/>
            <a:ext cx="5459645" cy="5571066"/>
          </a:xfrm>
          <a:prstGeom prst="rect">
            <a:avLst/>
          </a:prstGeom>
        </p:spPr>
      </p:pic>
    </p:spTree>
    <p:extLst>
      <p:ext uri="{BB962C8B-B14F-4D97-AF65-F5344CB8AC3E}">
        <p14:creationId xmlns:p14="http://schemas.microsoft.com/office/powerpoint/2010/main" val="253585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ocument with text on it&#10;&#10;Description automatically generated">
            <a:extLst>
              <a:ext uri="{FF2B5EF4-FFF2-40B4-BE49-F238E27FC236}">
                <a16:creationId xmlns:a16="http://schemas.microsoft.com/office/drawing/2014/main" id="{9F4BAB1B-D364-84CF-12F1-70ED3ABE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333" y="643467"/>
            <a:ext cx="4749333" cy="5571066"/>
          </a:xfrm>
          <a:prstGeom prst="rect">
            <a:avLst/>
          </a:prstGeom>
        </p:spPr>
      </p:pic>
    </p:spTree>
    <p:extLst>
      <p:ext uri="{BB962C8B-B14F-4D97-AF65-F5344CB8AC3E}">
        <p14:creationId xmlns:p14="http://schemas.microsoft.com/office/powerpoint/2010/main" val="29322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A2417-9921-17E8-A45D-39BF1416334F}"/>
              </a:ext>
            </a:extLst>
          </p:cNvPr>
          <p:cNvSpPr txBox="1"/>
          <p:nvPr/>
        </p:nvSpPr>
        <p:spPr>
          <a:xfrm>
            <a:off x="173648" y="784583"/>
            <a:ext cx="6097464" cy="286232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rPr>
              <a:t>Standard yellow NOCSAE ball required</a:t>
            </a:r>
          </a:p>
          <a:p>
            <a:pPr marL="285750" indent="-285750">
              <a:buFont typeface="Arial" panose="020B0604020202020204" pitchFamily="34" charset="0"/>
              <a:buChar char="•"/>
            </a:pPr>
            <a:r>
              <a:rPr lang="en-US" b="0" i="0" u="none" strike="noStrike" baseline="0" dirty="0">
                <a:solidFill>
                  <a:srgbClr val="000000"/>
                </a:solidFill>
              </a:rPr>
              <a:t>Pre-game stick checks are at the discretion of the official</a:t>
            </a:r>
          </a:p>
          <a:p>
            <a:pPr marL="285750"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Coaches may be on the field for coaching only</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One (1) coach at C level</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One (1) coach on offensive and one (1) on defense at D level</a:t>
            </a:r>
          </a:p>
          <a:p>
            <a:pPr marL="285750" indent="-285750">
              <a:buFont typeface="Arial" panose="020B0604020202020204" pitchFamily="34" charset="0"/>
              <a:buChar char="•"/>
            </a:pPr>
            <a:r>
              <a:rPr lang="en-US" dirty="0">
                <a:solidFill>
                  <a:srgbClr val="000000"/>
                </a:solidFill>
                <a:latin typeface="Calibri" panose="020F0502020204030204" pitchFamily="34" charset="0"/>
              </a:rPr>
              <a:t>Score will not be kept at either level.</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If a site has a scoreboard, it may be used for time purposes only	</a:t>
            </a:r>
          </a:p>
          <a:p>
            <a:pPr marL="285750"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3AB20992-EC5D-1AF4-DD92-661064DAB762}"/>
              </a:ext>
            </a:extLst>
          </p:cNvPr>
          <p:cNvSpPr txBox="1"/>
          <p:nvPr/>
        </p:nvSpPr>
        <p:spPr>
          <a:xfrm>
            <a:off x="173648" y="209880"/>
            <a:ext cx="6097464" cy="477054"/>
          </a:xfrm>
          <a:prstGeom prst="rect">
            <a:avLst/>
          </a:prstGeom>
          <a:noFill/>
        </p:spPr>
        <p:txBody>
          <a:bodyPr wrap="square">
            <a:spAutoFit/>
          </a:bodyPr>
          <a:lstStyle/>
          <a:p>
            <a:endParaRPr lang="en-US" sz="700" b="0" i="0" u="sng"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GAME SUMMARY AND EQUIPMENT (CONT)</a:t>
            </a: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4145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3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document&#10;&#10;Description automatically generated">
            <a:extLst>
              <a:ext uri="{FF2B5EF4-FFF2-40B4-BE49-F238E27FC236}">
                <a16:creationId xmlns:a16="http://schemas.microsoft.com/office/drawing/2014/main" id="{39C04DBF-4C90-84D9-DB92-D003DF444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60" y="643467"/>
            <a:ext cx="9170480" cy="5571066"/>
          </a:xfrm>
          <a:prstGeom prst="rect">
            <a:avLst/>
          </a:prstGeom>
        </p:spPr>
      </p:pic>
    </p:spTree>
    <p:extLst>
      <p:ext uri="{BB962C8B-B14F-4D97-AF65-F5344CB8AC3E}">
        <p14:creationId xmlns:p14="http://schemas.microsoft.com/office/powerpoint/2010/main" val="419185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121BD-4D02-6571-0D52-2838C9BCED4C}"/>
              </a:ext>
            </a:extLst>
          </p:cNvPr>
          <p:cNvSpPr txBox="1"/>
          <p:nvPr/>
        </p:nvSpPr>
        <p:spPr>
          <a:xfrm>
            <a:off x="215153" y="134471"/>
            <a:ext cx="11026588" cy="7140416"/>
          </a:xfrm>
          <a:prstGeom prst="rect">
            <a:avLst/>
          </a:prstGeom>
          <a:noFill/>
        </p:spPr>
        <p:txBody>
          <a:bodyPr wrap="square">
            <a:spAutoFit/>
          </a:bodyPr>
          <a:lstStyle/>
          <a:p>
            <a:endParaRPr lang="en-US" sz="800" b="0" i="0" u="sng"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GAME PLAY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Draw to start each half</a:t>
            </a:r>
          </a:p>
          <a:p>
            <a:pPr marL="285750" indent="-285750">
              <a:buFont typeface="Arial" panose="020B0604020202020204" pitchFamily="34" charset="0"/>
              <a:buChar char="•"/>
            </a:pPr>
            <a:r>
              <a:rPr lang="en-US" dirty="0">
                <a:solidFill>
                  <a:srgbClr val="000000"/>
                </a:solidFill>
                <a:latin typeface="Calibri" panose="020F0502020204030204" pitchFamily="34" charset="0"/>
              </a:rPr>
              <a:t>After a goal, possession is given at the center line to the scored-upon team</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Player positioning </a:t>
            </a:r>
            <a:r>
              <a:rPr lang="en-US" dirty="0">
                <a:solidFill>
                  <a:srgbClr val="000000"/>
                </a:solidFill>
                <a:latin typeface="Calibri" panose="020F0502020204030204" pitchFamily="34" charset="0"/>
              </a:rPr>
              <a:t>for draw will apply</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Defender must stand 4m away at a 45-degree angle</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Indirect free position</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Ball must be passed correct number of times prior to atte</a:t>
            </a:r>
            <a:r>
              <a:rPr lang="en-US" dirty="0">
                <a:solidFill>
                  <a:srgbClr val="000000"/>
                </a:solidFill>
                <a:latin typeface="Calibri" panose="020F0502020204030204" pitchFamily="34" charset="0"/>
              </a:rPr>
              <a:t>mpted shot</a:t>
            </a:r>
          </a:p>
          <a:p>
            <a:pPr marL="285750"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Passing</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Two attempted passes must be made prior to shooting at both C and D levels.</a:t>
            </a:r>
          </a:p>
          <a:p>
            <a:pPr marL="7429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Helvetica" panose="020B0604020202020204" pitchFamily="34" charset="0"/>
              </a:rPr>
              <a:t>Once a team has attempted two passes, the count is reset only when the defending team gains possession of the ball outside of its defensive 1/2 of the field (as defined by the center line). </a:t>
            </a:r>
          </a:p>
          <a:p>
            <a:pPr marL="742950" lvl="1" indent="-285750">
              <a:buFont typeface="Arial" panose="020B0604020202020204" pitchFamily="34" charset="0"/>
              <a:buChar char="•"/>
            </a:pPr>
            <a:r>
              <a:rPr lang="en-US" sz="1800" b="0" dirty="0">
                <a:effectLst/>
                <a:latin typeface="Calibri" panose="020F0502020204030204" pitchFamily="34" charset="0"/>
                <a:ea typeface="Times New Roman" panose="02020603050405020304" pitchFamily="18" charset="0"/>
                <a:cs typeface="Helvetica" panose="020B0604020202020204" pitchFamily="34" charset="0"/>
              </a:rPr>
              <a:t>A new pass count is not necessary as long as the ball remains within the offensive 1/2 of the field (even if the defense plays the ball) or the offensive team maintains possession.</a:t>
            </a:r>
            <a:endParaRPr lang="en-US" sz="1800" dirty="0">
              <a:effectLst/>
              <a:latin typeface="Calibri" panose="020F0502020204030204" pitchFamily="34" charset="0"/>
              <a:ea typeface="Calibri" panose="020F0502020204030204" pitchFamily="34" charset="0"/>
              <a:cs typeface="Helvetica" panose="020B0604020202020204" pitchFamily="34" charset="0"/>
            </a:endParaRPr>
          </a:p>
          <a:p>
            <a:pPr marL="7429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Helvetica" panose="020B0604020202020204" pitchFamily="34" charset="0"/>
              </a:rPr>
              <a:t>If one team begins to dominate offensively</a:t>
            </a:r>
            <a:r>
              <a:rPr lang="en-US" dirty="0">
                <a:latin typeface="Calibri" panose="020F0502020204030204" pitchFamily="34" charset="0"/>
                <a:ea typeface="Calibri" panose="020F0502020204030204" pitchFamily="34" charset="0"/>
                <a:cs typeface="Helvetica" panose="020B0604020202020204" pitchFamily="34" charset="0"/>
              </a:rPr>
              <a:t>, </a:t>
            </a:r>
            <a:r>
              <a:rPr lang="en-US" sz="1800" dirty="0">
                <a:effectLst/>
                <a:latin typeface="Calibri" panose="020F0502020204030204" pitchFamily="34" charset="0"/>
                <a:ea typeface="Calibri" panose="020F0502020204030204" pitchFamily="34" charset="0"/>
                <a:cs typeface="Helvetica" panose="020B0604020202020204" pitchFamily="34" charset="0"/>
              </a:rPr>
              <a:t>they need to require more pass attempts to even the game. </a:t>
            </a:r>
          </a:p>
          <a:p>
            <a:pPr marL="742950" lvl="1" indent="-285750">
              <a:buFont typeface="Arial" panose="020B0604020202020204" pitchFamily="34" charset="0"/>
              <a:buChar char="•"/>
            </a:pPr>
            <a:r>
              <a:rPr lang="en-US" sz="1800" b="0" dirty="0">
                <a:effectLst/>
                <a:latin typeface="Calibri" panose="020F0502020204030204" pitchFamily="34" charset="0"/>
                <a:ea typeface="Times New Roman" panose="02020603050405020304" pitchFamily="18" charset="0"/>
                <a:cs typeface="Helvetica" panose="020B0604020202020204" pitchFamily="34" charset="0"/>
              </a:rPr>
              <a:t>Possession is deemed to occur when the ball is the crosse of a player. A defensive player successfully resets the pass count by cradling the ball across outside the defensive 1/2, securing a ground ball outside the defensive 1/2, or catching a pass outside the defensive 1/2.  Throwing the ball or rolling the ball across the half line without possession does NOT reset the pass count.    </a:t>
            </a:r>
          </a:p>
          <a:p>
            <a:pPr marL="742950" lvl="1" indent="-285750">
              <a:buFont typeface="Arial" panose="020B0604020202020204" pitchFamily="34" charset="0"/>
              <a:buChar char="•"/>
            </a:pPr>
            <a:r>
              <a:rPr lang="en-US" i="0" u="none" strike="noStrike" baseline="0" dirty="0">
                <a:solidFill>
                  <a:srgbClr val="000000"/>
                </a:solidFill>
                <a:latin typeface="Calibri" panose="020F0502020204030204" pitchFamily="34" charset="0"/>
                <a:cs typeface="Helvetica" panose="020B0604020202020204" pitchFamily="34" charset="0"/>
              </a:rPr>
              <a:t>Passes from the goalie, who obtains the ball while acting as goalie</a:t>
            </a:r>
            <a:r>
              <a:rPr lang="en-US" dirty="0">
                <a:solidFill>
                  <a:srgbClr val="000000"/>
                </a:solidFill>
                <a:latin typeface="Calibri" panose="020F0502020204030204" pitchFamily="34" charset="0"/>
                <a:cs typeface="Helvetica" panose="020B0604020202020204" pitchFamily="34" charset="0"/>
              </a:rPr>
              <a:t>, </a:t>
            </a:r>
            <a:r>
              <a:rPr lang="en-US" i="0" u="none" strike="noStrike" baseline="0" dirty="0">
                <a:solidFill>
                  <a:srgbClr val="000000"/>
                </a:solidFill>
                <a:latin typeface="Calibri" panose="020F0502020204030204" pitchFamily="34" charset="0"/>
                <a:cs typeface="Helvetica" panose="020B0604020202020204" pitchFamily="34" charset="0"/>
              </a:rPr>
              <a:t>or who passes the ball while acting as goalie, DO NOT count towards the two attempted passes.</a:t>
            </a:r>
          </a:p>
          <a:p>
            <a:pPr marL="742950" lvl="1" indent="-285750">
              <a:buFont typeface="Arial" panose="020B0604020202020204" pitchFamily="34" charset="0"/>
              <a:buChar char="•"/>
            </a:pPr>
            <a:r>
              <a:rPr lang="en-US" b="0" dirty="0">
                <a:solidFill>
                  <a:srgbClr val="000000"/>
                </a:solidFill>
                <a:latin typeface="Calibri" panose="020F0502020204030204" pitchFamily="34" charset="0"/>
                <a:cs typeface="Helvetica" panose="020B0604020202020204" pitchFamily="34" charset="0"/>
              </a:rPr>
              <a:t>A pass from the goalie who is acting as a field player (outside the </a:t>
            </a:r>
            <a:r>
              <a:rPr lang="en-US" dirty="0">
                <a:solidFill>
                  <a:srgbClr val="000000"/>
                </a:solidFill>
                <a:latin typeface="Calibri" panose="020F0502020204030204" pitchFamily="34" charset="0"/>
                <a:cs typeface="Helvetica" panose="020B0604020202020204" pitchFamily="34" charset="0"/>
              </a:rPr>
              <a:t>goal circle) and remains a field player DO count towards the two attempted passes.</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Helvetica" panose="020B0604020202020204" pitchFamily="34" charset="0"/>
              </a:rPr>
              <a:t>Tracking of passes is the responsibility of the coaches.</a:t>
            </a:r>
          </a:p>
          <a:p>
            <a:pPr marL="742950" lvl="1"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4291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4758C1-24CA-E93F-E1F8-B280C2B3709D}"/>
              </a:ext>
            </a:extLst>
          </p:cNvPr>
          <p:cNvSpPr txBox="1"/>
          <p:nvPr/>
        </p:nvSpPr>
        <p:spPr>
          <a:xfrm>
            <a:off x="-353891" y="597897"/>
            <a:ext cx="11863021" cy="6093976"/>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pPr>
            <a:r>
              <a:rPr lang="en-US" dirty="0">
                <a:ea typeface="Times New Roman" panose="02020603050405020304" pitchFamily="18" charset="0"/>
                <a:cs typeface="Helvetica" panose="020B0604020202020204" pitchFamily="34" charset="0"/>
              </a:rPr>
              <a:t>NO CHECKING ALLOWED at either level</a:t>
            </a:r>
          </a:p>
          <a:p>
            <a:pPr marL="742950" lvl="1" indent="-285750">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Must play 1v1 defense is required in the midfield area at D level</a:t>
            </a:r>
          </a:p>
          <a:p>
            <a:pPr marL="1200150" lvl="2" indent="-285750">
              <a:buFont typeface="Arial" panose="020B0604020202020204" pitchFamily="34" charset="0"/>
              <a:buChar char="•"/>
            </a:pPr>
            <a:r>
              <a:rPr lang="en-US" dirty="0">
                <a:ea typeface="Times New Roman" panose="02020603050405020304" pitchFamily="18" charset="0"/>
                <a:cs typeface="Helvetica" panose="020B0604020202020204" pitchFamily="34" charset="0"/>
              </a:rPr>
              <a:t>More than one player may defend the ball in the critical scoring area.</a:t>
            </a:r>
            <a:endParaRPr lang="en-US" b="0" dirty="0">
              <a:effectLst/>
              <a:ea typeface="Times New Roman" panose="02020603050405020304" pitchFamily="18" charset="0"/>
              <a:cs typeface="Helvetica"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Player with the ball may not hold the ball for more than 3 seconds </a:t>
            </a:r>
            <a:r>
              <a:rPr lang="en-US" b="1" dirty="0">
                <a:effectLst/>
                <a:ea typeface="Times New Roman" panose="02020603050405020304" pitchFamily="18" charset="0"/>
                <a:cs typeface="Helvetica" panose="020B0604020202020204" pitchFamily="34" charset="0"/>
              </a:rPr>
              <a:t>(</a:t>
            </a:r>
            <a:r>
              <a:rPr lang="en-US" b="1" u="sng" dirty="0">
                <a:effectLst/>
                <a:ea typeface="Times New Roman" panose="02020603050405020304" pitchFamily="18" charset="0"/>
                <a:cs typeface="Helvetica" panose="020B0604020202020204" pitchFamily="34" charset="0"/>
              </a:rPr>
              <a:t>Minor Foul</a:t>
            </a:r>
            <a:r>
              <a:rPr lang="en-US" b="1" dirty="0">
                <a:effectLst/>
                <a:ea typeface="Times New Roman" panose="02020603050405020304" pitchFamily="18" charset="0"/>
                <a:cs typeface="Helvetica" panose="020B0604020202020204" pitchFamily="34" charset="0"/>
              </a:rPr>
              <a:t>) </a:t>
            </a:r>
            <a:r>
              <a:rPr lang="en-US" b="0" dirty="0">
                <a:effectLst/>
                <a:ea typeface="Times New Roman" panose="02020603050405020304" pitchFamily="18" charset="0"/>
                <a:cs typeface="Helvetica" panose="020B0604020202020204" pitchFamily="34" charset="0"/>
              </a:rPr>
              <a:t>when  </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closely guarded/marked</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the defense has both hands on her stick   </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the defense is in position to legally check were checking allowed  </a:t>
            </a: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Note: If the player with the ball takes the stick to the other side of her body and thus away from the defender making a legal check impossible, the 3-second count would be over. </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No follow through into the goal circle on a shot</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3 seconds with the 8M is a violation</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Carded player leaves field and enters the penalty area for 2 (yellow) or 4 (red) minutes. A substitute must take her place.</a:t>
            </a: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8M free position</a:t>
            </a:r>
          </a:p>
          <a:p>
            <a:pPr marL="1200150" lvl="2" indent="-285750">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Standard setup on end with 8M markings</a:t>
            </a:r>
            <a:endParaRPr lang="en-US" b="1" dirty="0">
              <a:ea typeface="Times New Roman" panose="02020603050405020304" pitchFamily="18" charset="0"/>
              <a:cs typeface="Arial" panose="020B0604020202020204" pitchFamily="34" charset="0"/>
            </a:endParaRPr>
          </a:p>
          <a:p>
            <a:pPr marL="1200150" lvl="2" indent="-285750">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On end with the top of the marked with the center circle the player will place at the point on the 8M close to the location of the foul  </a:t>
            </a:r>
          </a:p>
          <a:p>
            <a:pPr marL="742950" lvl="1" indent="-285750">
              <a:buFont typeface="Arial" panose="020B0604020202020204" pitchFamily="34" charset="0"/>
              <a:buChar char="•"/>
            </a:pPr>
            <a:r>
              <a:rPr lang="en-US" dirty="0">
                <a:ea typeface="Times New Roman" panose="02020603050405020304" pitchFamily="18" charset="0"/>
                <a:cs typeface="Arial" panose="020B0604020202020204" pitchFamily="34" charset="0"/>
              </a:rPr>
              <a:t>No stick to body contact</a:t>
            </a:r>
          </a:p>
          <a:p>
            <a:pPr marL="742950" marR="0" lvl="1" indent="-285750">
              <a:spcBef>
                <a:spcPts val="0"/>
              </a:spcBef>
              <a:spcAft>
                <a:spcPts val="0"/>
              </a:spcAft>
              <a:buFont typeface="Arial" panose="020B0604020202020204" pitchFamily="34" charset="0"/>
              <a:buChar char="•"/>
            </a:pPr>
            <a:r>
              <a:rPr lang="en-US" dirty="0">
                <a:ea typeface="Times New Roman" panose="02020603050405020304" pitchFamily="18" charset="0"/>
                <a:cs typeface="Arial" panose="020B0604020202020204" pitchFamily="34" charset="0"/>
              </a:rPr>
              <a:t>Self-start</a:t>
            </a:r>
          </a:p>
          <a:p>
            <a:pPr marL="1200150" lvl="2" indent="-285750">
              <a:buFont typeface="Arial" panose="020B0604020202020204" pitchFamily="34" charset="0"/>
              <a:buChar char="•"/>
            </a:pPr>
            <a:r>
              <a:rPr lang="en-US" dirty="0">
                <a:effectLst/>
                <a:ea typeface="Times New Roman" panose="02020603050405020304" pitchFamily="18" charset="0"/>
                <a:cs typeface="Arial" panose="020B0604020202020204" pitchFamily="34" charset="0"/>
              </a:rPr>
              <a:t>Players at this level must pause before self-starting.</a:t>
            </a:r>
          </a:p>
          <a:p>
            <a:pPr lvl="1"/>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mj-lt"/>
              <a:buAutoNum type="alphaLcPeriod"/>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439F2BB9-ACDD-E312-0AC0-101B6965EAA2}"/>
              </a:ext>
            </a:extLst>
          </p:cNvPr>
          <p:cNvSpPr txBox="1"/>
          <p:nvPr/>
        </p:nvSpPr>
        <p:spPr>
          <a:xfrm>
            <a:off x="305533" y="228565"/>
            <a:ext cx="6097464" cy="369332"/>
          </a:xfrm>
          <a:prstGeom prst="rect">
            <a:avLst/>
          </a:prstGeom>
          <a:noFill/>
        </p:spPr>
        <p:txBody>
          <a:bodyPr wrap="square">
            <a:spAutoFit/>
          </a:bodyPr>
          <a:lstStyle/>
          <a:p>
            <a:r>
              <a:rPr lang="en-US" sz="1800" b="1" i="0" u="none" strike="noStrike" baseline="0" dirty="0">
                <a:solidFill>
                  <a:srgbClr val="000000"/>
                </a:solidFill>
                <a:latin typeface="Calibri" panose="020F0502020204030204" pitchFamily="34" charset="0"/>
              </a:rPr>
              <a:t>GAME PLAY (CONT)</a:t>
            </a:r>
            <a:endParaRPr lang="en-US" dirty="0"/>
          </a:p>
        </p:txBody>
      </p:sp>
    </p:spTree>
    <p:extLst>
      <p:ext uri="{BB962C8B-B14F-4D97-AF65-F5344CB8AC3E}">
        <p14:creationId xmlns:p14="http://schemas.microsoft.com/office/powerpoint/2010/main" val="188725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9FC83B-78DC-0FCC-6A1A-229D24EE9AA2}"/>
              </a:ext>
            </a:extLst>
          </p:cNvPr>
          <p:cNvSpPr txBox="1"/>
          <p:nvPr/>
        </p:nvSpPr>
        <p:spPr>
          <a:xfrm>
            <a:off x="437417" y="325288"/>
            <a:ext cx="6097464" cy="369332"/>
          </a:xfrm>
          <a:prstGeom prst="rect">
            <a:avLst/>
          </a:prstGeom>
          <a:noFill/>
        </p:spPr>
        <p:txBody>
          <a:bodyPr wrap="square">
            <a:spAutoFit/>
          </a:bodyPr>
          <a:lstStyle/>
          <a:p>
            <a:r>
              <a:rPr lang="en-US" b="1" dirty="0">
                <a:solidFill>
                  <a:srgbClr val="000000"/>
                </a:solidFill>
                <a:latin typeface="Calibri" panose="020F0502020204030204" pitchFamily="34" charset="0"/>
              </a:rPr>
              <a:t>FOULS</a:t>
            </a:r>
            <a:endParaRPr lang="en-US" dirty="0"/>
          </a:p>
        </p:txBody>
      </p:sp>
      <p:sp>
        <p:nvSpPr>
          <p:cNvPr id="5" name="TextBox 4">
            <a:extLst>
              <a:ext uri="{FF2B5EF4-FFF2-40B4-BE49-F238E27FC236}">
                <a16:creationId xmlns:a16="http://schemas.microsoft.com/office/drawing/2014/main" id="{67AB62FE-EE72-5A16-9D9C-12968FF84F3B}"/>
              </a:ext>
            </a:extLst>
          </p:cNvPr>
          <p:cNvSpPr txBox="1"/>
          <p:nvPr/>
        </p:nvSpPr>
        <p:spPr>
          <a:xfrm>
            <a:off x="237392" y="258902"/>
            <a:ext cx="8908805" cy="4955203"/>
          </a:xfrm>
          <a:prstGeom prst="rect">
            <a:avLst/>
          </a:prstGeom>
          <a:noFill/>
        </p:spPr>
        <p:txBody>
          <a:bodyPr wrap="square">
            <a:spAutoFit/>
          </a:bodyPr>
          <a:lstStyle/>
          <a:p>
            <a:pPr algn="l"/>
            <a:endParaRPr lang="en-US" sz="2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stick to stick, body to body, or body to stick contact. </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Additionally, the stick cannot be in the sphere around another player’s head or neck.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stick checking. </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Incidental stick contact may occur and is not necessarily a penalty.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covering the ball with your stick or body.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intentionally playing the ball off the body, other than a foot. </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Kicking the ball is allowed if it does not create danger for other players.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entering the goal circle (except to get the ball out of the goal after a shot is scored). </a:t>
            </a:r>
          </a:p>
          <a:p>
            <a:pPr marL="742950" lvl="1"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No Deputy at either level, only the goalie may enter the goal circle.</a:t>
            </a:r>
            <a:endPar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defending goal by standing in the 5-yard space in front of the goal (except when playing a stick’s length away from an attacking opponent).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dangerous propelling (passing or shooting through someone or passing or shooting without looking first; it is the responsibility of the person with the ball to make a safe pass or shot).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dangerous follow through with the stick in a pass or shot.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moving or blind picks. </a:t>
            </a:r>
          </a:p>
        </p:txBody>
      </p:sp>
    </p:spTree>
    <p:extLst>
      <p:ext uri="{BB962C8B-B14F-4D97-AF65-F5344CB8AC3E}">
        <p14:creationId xmlns:p14="http://schemas.microsoft.com/office/powerpoint/2010/main" val="206747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4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9F190-5BC4-DF1B-4D5F-C0671E9BE9E7}"/>
              </a:ext>
            </a:extLst>
          </p:cNvPr>
          <p:cNvSpPr txBox="1"/>
          <p:nvPr/>
        </p:nvSpPr>
        <p:spPr>
          <a:xfrm>
            <a:off x="313543" y="56138"/>
            <a:ext cx="6097464" cy="584775"/>
          </a:xfrm>
          <a:prstGeom prst="rect">
            <a:avLst/>
          </a:prstGeom>
          <a:noFill/>
        </p:spPr>
        <p:txBody>
          <a:bodyPr wrap="square">
            <a:spAutoFit/>
          </a:bodyPr>
          <a:lstStyle/>
          <a:p>
            <a:r>
              <a:rPr lang="en-US" sz="3200" b="0" i="0" u="sng" strike="noStrike" baseline="0" dirty="0">
                <a:solidFill>
                  <a:srgbClr val="000000"/>
                </a:solidFill>
                <a:latin typeface="Calibri" panose="020F0502020204030204" pitchFamily="34" charset="0"/>
              </a:rPr>
              <a:t>5/6 (B)</a:t>
            </a:r>
          </a:p>
        </p:txBody>
      </p:sp>
      <p:sp>
        <p:nvSpPr>
          <p:cNvPr id="5" name="TextBox 4">
            <a:extLst>
              <a:ext uri="{FF2B5EF4-FFF2-40B4-BE49-F238E27FC236}">
                <a16:creationId xmlns:a16="http://schemas.microsoft.com/office/drawing/2014/main" id="{A2B8F4B8-02D2-00F5-F841-C012D78A5A52}"/>
              </a:ext>
            </a:extLst>
          </p:cNvPr>
          <p:cNvSpPr txBox="1"/>
          <p:nvPr/>
        </p:nvSpPr>
        <p:spPr>
          <a:xfrm>
            <a:off x="65790" y="582892"/>
            <a:ext cx="11713551" cy="4832092"/>
          </a:xfrm>
          <a:prstGeom prst="rect">
            <a:avLst/>
          </a:prstGeom>
          <a:noFill/>
        </p:spPr>
        <p:txBody>
          <a:bodyPr wrap="square">
            <a:spAutoFit/>
          </a:bodyPr>
          <a:lstStyle/>
          <a:p>
            <a:r>
              <a:rPr lang="en-US" sz="2000" b="1" i="0" u="none" strike="noStrike" baseline="0" dirty="0">
                <a:solidFill>
                  <a:srgbClr val="000000"/>
                </a:solidFill>
                <a:latin typeface="Calibri" panose="020F0502020204030204" pitchFamily="34" charset="0"/>
              </a:rPr>
              <a:t>GAME SUMMARY AND EQUIPMENT </a:t>
            </a:r>
            <a:endParaRPr lang="en-US"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rPr>
              <a:t>12v12</a:t>
            </a:r>
            <a:r>
              <a:rPr lang="en-US" b="0" i="0" u="none" strike="noStrike" baseline="0" dirty="0">
                <a:solidFill>
                  <a:srgbClr val="000000"/>
                </a:solidFill>
              </a:rPr>
              <a:t> </a:t>
            </a:r>
          </a:p>
          <a:p>
            <a:pPr marL="285750" indent="-285750">
              <a:buFont typeface="Arial" panose="020B0604020202020204" pitchFamily="34" charset="0"/>
              <a:buChar char="•"/>
            </a:pPr>
            <a:r>
              <a:rPr lang="en-US" b="0" i="0" u="none" strike="noStrike" baseline="0" dirty="0">
                <a:solidFill>
                  <a:srgbClr val="000000"/>
                </a:solidFill>
              </a:rPr>
              <a:t>Full Field (see diagram)</a:t>
            </a:r>
          </a:p>
          <a:p>
            <a:pPr marL="1200150" lvl="2" indent="-285750">
              <a:buFont typeface="Arial" panose="020B0604020202020204" pitchFamily="34" charset="0"/>
              <a:buChar char="•"/>
            </a:pPr>
            <a:r>
              <a:rPr lang="en-US" dirty="0">
                <a:solidFill>
                  <a:srgbClr val="000000"/>
                </a:solidFill>
                <a:ea typeface="Calibri" panose="020F0502020204030204" pitchFamily="34" charset="0"/>
              </a:rPr>
              <a:t>Offsides will be called</a:t>
            </a:r>
            <a:endParaRPr lang="en-US" b="0" i="0" u="none" strike="noStrike" baseline="0" dirty="0">
              <a:solidFill>
                <a:srgbClr val="000000"/>
              </a:solidFill>
              <a:ea typeface="Calibri" panose="020F0502020204030204" pitchFamily="34" charset="0"/>
            </a:endParaRPr>
          </a:p>
          <a:p>
            <a:pPr marL="742950" lvl="1" indent="-285750">
              <a:buFont typeface="Arial" panose="020B0604020202020204" pitchFamily="34" charset="0"/>
              <a:buChar char="•"/>
            </a:pPr>
            <a:r>
              <a:rPr lang="en-US" sz="1800" b="0" dirty="0">
                <a:effectLst/>
                <a:latin typeface="Calibri" panose="020F0502020204030204" pitchFamily="34" charset="0"/>
                <a:ea typeface="Times New Roman" panose="02020603050405020304" pitchFamily="18" charset="0"/>
                <a:cs typeface="Arial" panose="020B0604020202020204" pitchFamily="34" charset="0"/>
              </a:rPr>
              <a:t>Field markings required</a:t>
            </a:r>
          </a:p>
          <a:p>
            <a:pPr marL="1200150" lvl="2" indent="-285750">
              <a:buFont typeface="Arial" panose="020B0604020202020204" pitchFamily="34" charset="0"/>
              <a:buChar char="•"/>
            </a:pPr>
            <a:r>
              <a:rPr lang="en-US" b="0" dirty="0">
                <a:effectLst/>
                <a:latin typeface="Calibri" panose="020F0502020204030204" pitchFamily="34" charset="0"/>
                <a:ea typeface="Times New Roman" panose="02020603050405020304" pitchFamily="18" charset="0"/>
                <a:cs typeface="Arial" panose="020B0604020202020204" pitchFamily="34" charset="0"/>
              </a:rPr>
              <a:t>  Sidelines, end lines, restraining lines, draw circle, goal circle (crease),  </a:t>
            </a:r>
            <a:r>
              <a:rPr lang="en-US" dirty="0">
                <a:latin typeface="Calibri" panose="020F0502020204030204" pitchFamily="34" charset="0"/>
                <a:ea typeface="Times New Roman" panose="02020603050405020304" pitchFamily="18" charset="0"/>
                <a:cs typeface="Arial" panose="020B0604020202020204" pitchFamily="34" charset="0"/>
              </a:rPr>
              <a:t>8 </a:t>
            </a:r>
            <a:r>
              <a:rPr lang="en-US" b="0" dirty="0">
                <a:effectLst/>
                <a:latin typeface="Calibri" panose="020F0502020204030204" pitchFamily="34" charset="0"/>
                <a:ea typeface="Times New Roman" panose="02020603050405020304" pitchFamily="18" charset="0"/>
                <a:cs typeface="Arial" panose="020B0604020202020204" pitchFamily="34" charset="0"/>
              </a:rPr>
              <a:t>meter arc (critical scoring area)</a:t>
            </a:r>
            <a:endParaRPr lang="en-US" b="0" i="0" u="none" strike="noStrike" baseline="0" dirty="0">
              <a:solidFill>
                <a:srgbClr val="000000"/>
              </a:solidFill>
              <a:ea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Helvetica" panose="020B0604020202020204" pitchFamily="34" charset="0"/>
              </a:rPr>
              <a:t>Timing</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Helvetica" panose="020B0604020202020204" pitchFamily="34" charset="0"/>
              </a:rPr>
              <a:t>C</a:t>
            </a:r>
            <a:r>
              <a:rPr lang="en-US" dirty="0">
                <a:effectLst/>
                <a:latin typeface="Calibri" panose="020F0502020204030204" pitchFamily="34" charset="0"/>
                <a:ea typeface="Calibri" panose="020F0502020204030204" pitchFamily="34" charset="0"/>
                <a:cs typeface="Helvetica" panose="020B0604020202020204" pitchFamily="34" charset="0"/>
              </a:rPr>
              <a:t>ompetition will consist of two (2) twenty (20) minute running time halves</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Helvetica" panose="020B0604020202020204" pitchFamily="34" charset="0"/>
              </a:rPr>
              <a:t>Halftime consisting of five (5) minutes</a:t>
            </a:r>
          </a:p>
          <a:p>
            <a:pPr marL="742950" lvl="1"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Helvetica" panose="020B0604020202020204" pitchFamily="34" charset="0"/>
              </a:rPr>
              <a:t>Clock stopped every ten (10) minutes for water during extremely hot weather</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Helvetica" panose="020B0604020202020204" pitchFamily="34" charset="0"/>
              </a:rPr>
              <a:t>The clock shall only stop in the event of an injury or timeout.  </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Helvetica" panose="020B0604020202020204" pitchFamily="34" charset="0"/>
              </a:rPr>
              <a:t>Penalty administrations will continue after the time has expired at the end of half.</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ea typeface="Calibri" panose="020F0502020204030204" pitchFamily="34" charset="0"/>
                <a:cs typeface="Helvetica" panose="020B0604020202020204" pitchFamily="34" charset="0"/>
              </a:rPr>
              <a:t>Two </a:t>
            </a:r>
            <a:r>
              <a:rPr lang="en-US" dirty="0">
                <a:solidFill>
                  <a:srgbClr val="000000"/>
                </a:solidFill>
                <a:latin typeface="Calibri" panose="020F0502020204030204" pitchFamily="34" charset="0"/>
                <a:ea typeface="Calibri" panose="020F0502020204030204" pitchFamily="34" charset="0"/>
                <a:cs typeface="Helvetica" panose="020B0604020202020204" pitchFamily="34" charset="0"/>
              </a:rPr>
              <a:t>timeouts per game, one minute each, may be requested by the head coach or any player on the field after a goal is scored or any time the requestor’s team is in clear possession of the ball.</a:t>
            </a:r>
            <a:endParaRPr lang="en-US" b="0" i="0" u="none" strike="noStrike" baseline="0" dirty="0">
              <a:solidFill>
                <a:srgbClr val="000000"/>
              </a:solidFill>
            </a:endParaRPr>
          </a:p>
          <a:p>
            <a:pPr marL="285750" indent="-285750">
              <a:buFont typeface="Arial" panose="020B0604020202020204" pitchFamily="34" charset="0"/>
              <a:buChar char="•"/>
            </a:pPr>
            <a:r>
              <a:rPr lang="en-US" dirty="0">
                <a:solidFill>
                  <a:srgbClr val="000000"/>
                </a:solidFill>
              </a:rPr>
              <a:t>Teams must provide all approved goalie gear. If team doesn’t have a goalie, they will play with an open goal.</a:t>
            </a:r>
            <a:endParaRPr lang="en-US" b="0" i="0" u="none" strike="noStrike" baseline="0" dirty="0">
              <a:solidFill>
                <a:srgbClr val="000000"/>
              </a:solidFill>
            </a:endParaRPr>
          </a:p>
          <a:p>
            <a:pPr marL="285750" indent="-285750">
              <a:buFont typeface="Arial" panose="020B0604020202020204" pitchFamily="34" charset="0"/>
              <a:buChar char="•"/>
            </a:pPr>
            <a:r>
              <a:rPr lang="en-US" b="0" i="0" u="none" strike="noStrike" baseline="0" dirty="0">
                <a:solidFill>
                  <a:srgbClr val="000000"/>
                </a:solidFill>
              </a:rPr>
              <a:t>Protective eyewear or approved headgear required </a:t>
            </a:r>
          </a:p>
          <a:p>
            <a:pPr marL="285750" indent="-285750">
              <a:buFont typeface="Arial" panose="020B0604020202020204" pitchFamily="34" charset="0"/>
              <a:buChar char="•"/>
            </a:pPr>
            <a:r>
              <a:rPr lang="en-US" dirty="0">
                <a:solidFill>
                  <a:srgbClr val="000000"/>
                </a:solidFill>
              </a:rPr>
              <a:t>Protective mouthguard required (no white or clear)</a:t>
            </a:r>
          </a:p>
        </p:txBody>
      </p:sp>
      <p:sp>
        <p:nvSpPr>
          <p:cNvPr id="7" name="TextBox 6">
            <a:extLst>
              <a:ext uri="{FF2B5EF4-FFF2-40B4-BE49-F238E27FC236}">
                <a16:creationId xmlns:a16="http://schemas.microsoft.com/office/drawing/2014/main" id="{47FFE7F9-2DB8-A1B9-3C72-DC39EE5BD1AB}"/>
              </a:ext>
            </a:extLst>
          </p:cNvPr>
          <p:cNvSpPr txBox="1"/>
          <p:nvPr/>
        </p:nvSpPr>
        <p:spPr>
          <a:xfrm>
            <a:off x="65790" y="5341573"/>
            <a:ext cx="6097464"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rPr>
              <a:t>Standard yellow NOCSAE ball required</a:t>
            </a:r>
          </a:p>
          <a:p>
            <a:pPr marL="285750" indent="-285750">
              <a:buFont typeface="Arial" panose="020B0604020202020204" pitchFamily="34" charset="0"/>
              <a:buChar char="•"/>
            </a:pPr>
            <a:r>
              <a:rPr lang="en-US" b="0" i="0" u="none" strike="noStrike" baseline="0" dirty="0">
                <a:solidFill>
                  <a:srgbClr val="000000"/>
                </a:solidFill>
              </a:rPr>
              <a:t>Pre-game stick checks by official are recommended</a:t>
            </a:r>
          </a:p>
          <a:p>
            <a:pPr marL="285750"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No coaches on the field</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Score may be kept if both coaches agree</a:t>
            </a:r>
          </a:p>
        </p:txBody>
      </p:sp>
    </p:spTree>
    <p:extLst>
      <p:ext uri="{BB962C8B-B14F-4D97-AF65-F5344CB8AC3E}">
        <p14:creationId xmlns:p14="http://schemas.microsoft.com/office/powerpoint/2010/main" val="98451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121BD-4D02-6571-0D52-2838C9BCED4C}"/>
              </a:ext>
            </a:extLst>
          </p:cNvPr>
          <p:cNvSpPr txBox="1"/>
          <p:nvPr/>
        </p:nvSpPr>
        <p:spPr>
          <a:xfrm>
            <a:off x="215153" y="134471"/>
            <a:ext cx="11026588" cy="6863417"/>
          </a:xfrm>
          <a:prstGeom prst="rect">
            <a:avLst/>
          </a:prstGeom>
          <a:noFill/>
        </p:spPr>
        <p:txBody>
          <a:bodyPr wrap="square">
            <a:spAutoFit/>
          </a:bodyPr>
          <a:lstStyle/>
          <a:p>
            <a:endParaRPr lang="en-US" sz="800" b="0" i="0" u="sng"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5/6 B GAME PLAY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Draw to start each half and after every goal scored.</a:t>
            </a:r>
          </a:p>
          <a:p>
            <a:pPr marL="285750"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Passing</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Two attempted passes must be made prior to shooting.</a:t>
            </a:r>
          </a:p>
          <a:p>
            <a:pPr marL="7429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Helvetica" panose="020B0604020202020204" pitchFamily="34" charset="0"/>
              </a:rPr>
              <a:t>Once a team has attempted two passes, the count is reset only when the defending team gains possession of the ball outside of its defensive 1/3 of the field (as defined by the restraining line). </a:t>
            </a:r>
          </a:p>
          <a:p>
            <a:pPr marL="742950" lvl="1" indent="-285750">
              <a:buFont typeface="Arial" panose="020B0604020202020204" pitchFamily="34" charset="0"/>
              <a:buChar char="•"/>
            </a:pPr>
            <a:r>
              <a:rPr lang="en-US" sz="1800" b="0" dirty="0">
                <a:effectLst/>
                <a:latin typeface="Calibri" panose="020F0502020204030204" pitchFamily="34" charset="0"/>
                <a:ea typeface="Times New Roman" panose="02020603050405020304" pitchFamily="18" charset="0"/>
                <a:cs typeface="Helvetica" panose="020B0604020202020204" pitchFamily="34" charset="0"/>
              </a:rPr>
              <a:t>A new pass count is not necessary as long as the ball remains within the offensive 1/3 of the field (even if the defense plays the ball) or the offensive team maintains possession.</a:t>
            </a:r>
            <a:endParaRPr lang="en-US" sz="1800" dirty="0">
              <a:effectLst/>
              <a:latin typeface="Calibri" panose="020F0502020204030204" pitchFamily="34" charset="0"/>
              <a:ea typeface="Calibri" panose="020F0502020204030204" pitchFamily="34" charset="0"/>
              <a:cs typeface="Helvetica" panose="020B0604020202020204" pitchFamily="34" charset="0"/>
            </a:endParaRPr>
          </a:p>
          <a:p>
            <a:pPr marL="7429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Helvetica" panose="020B0604020202020204" pitchFamily="34" charset="0"/>
              </a:rPr>
              <a:t>If one team begins to dominate offensively</a:t>
            </a:r>
            <a:r>
              <a:rPr lang="en-US" dirty="0">
                <a:latin typeface="Calibri" panose="020F0502020204030204" pitchFamily="34" charset="0"/>
                <a:ea typeface="Calibri" panose="020F0502020204030204" pitchFamily="34" charset="0"/>
                <a:cs typeface="Helvetica" panose="020B0604020202020204" pitchFamily="34" charset="0"/>
              </a:rPr>
              <a:t>, </a:t>
            </a:r>
            <a:r>
              <a:rPr lang="en-US" sz="1800" dirty="0">
                <a:effectLst/>
                <a:latin typeface="Calibri" panose="020F0502020204030204" pitchFamily="34" charset="0"/>
                <a:ea typeface="Calibri" panose="020F0502020204030204" pitchFamily="34" charset="0"/>
                <a:cs typeface="Helvetica" panose="020B0604020202020204" pitchFamily="34" charset="0"/>
              </a:rPr>
              <a:t>they need to require more pass attempts to even the game. </a:t>
            </a:r>
          </a:p>
          <a:p>
            <a:pPr marL="742950" lvl="1" indent="-285750">
              <a:buFont typeface="Arial" panose="020B0604020202020204" pitchFamily="34" charset="0"/>
              <a:buChar char="•"/>
            </a:pPr>
            <a:r>
              <a:rPr lang="en-US" sz="1800" b="0" dirty="0">
                <a:effectLst/>
                <a:latin typeface="Calibri" panose="020F0502020204030204" pitchFamily="34" charset="0"/>
                <a:ea typeface="Times New Roman" panose="02020603050405020304" pitchFamily="18" charset="0"/>
                <a:cs typeface="Helvetica" panose="020B0604020202020204" pitchFamily="34" charset="0"/>
              </a:rPr>
              <a:t>Possession is deemed to occur when the ball is the crosse of a player. A defensive player successfully resets the pass count by cradling the ball across outside the defensive 1/3, securing a ground ball outside the defensive 1/3, or catching a pass outside the defensive 1/3.  Throwing the ball or rolling the ball across the half line without possession does NOT reset the pass count.    </a:t>
            </a:r>
          </a:p>
          <a:p>
            <a:pPr marL="742950" lvl="1" indent="-285750">
              <a:buFont typeface="Arial" panose="020B0604020202020204" pitchFamily="34" charset="0"/>
              <a:buChar char="•"/>
            </a:pPr>
            <a:r>
              <a:rPr lang="en-US" i="0" u="none" strike="noStrike" baseline="0" dirty="0">
                <a:solidFill>
                  <a:srgbClr val="000000"/>
                </a:solidFill>
                <a:latin typeface="Calibri" panose="020F0502020204030204" pitchFamily="34" charset="0"/>
                <a:cs typeface="Helvetica" panose="020B0604020202020204" pitchFamily="34" charset="0"/>
              </a:rPr>
              <a:t>Passes from the goalie, who obtains the ball while acting as goalie</a:t>
            </a:r>
            <a:r>
              <a:rPr lang="en-US" dirty="0">
                <a:solidFill>
                  <a:srgbClr val="000000"/>
                </a:solidFill>
                <a:latin typeface="Calibri" panose="020F0502020204030204" pitchFamily="34" charset="0"/>
                <a:cs typeface="Helvetica" panose="020B0604020202020204" pitchFamily="34" charset="0"/>
              </a:rPr>
              <a:t>, </a:t>
            </a:r>
            <a:r>
              <a:rPr lang="en-US" i="0" u="none" strike="noStrike" baseline="0" dirty="0">
                <a:solidFill>
                  <a:srgbClr val="000000"/>
                </a:solidFill>
                <a:latin typeface="Calibri" panose="020F0502020204030204" pitchFamily="34" charset="0"/>
                <a:cs typeface="Helvetica" panose="020B0604020202020204" pitchFamily="34" charset="0"/>
              </a:rPr>
              <a:t>or who passes the ball while acting as goalie, DO NOT count towards the two attempted passes.</a:t>
            </a:r>
          </a:p>
          <a:p>
            <a:pPr marL="742950" lvl="1" indent="-285750">
              <a:buFont typeface="Arial" panose="020B0604020202020204" pitchFamily="34" charset="0"/>
              <a:buChar char="•"/>
            </a:pPr>
            <a:r>
              <a:rPr lang="en-US" b="0" dirty="0">
                <a:solidFill>
                  <a:srgbClr val="000000"/>
                </a:solidFill>
                <a:latin typeface="Calibri" panose="020F0502020204030204" pitchFamily="34" charset="0"/>
                <a:cs typeface="Helvetica" panose="020B0604020202020204" pitchFamily="34" charset="0"/>
              </a:rPr>
              <a:t>A pass from the goalie who is acting as a field player (outside the </a:t>
            </a:r>
            <a:r>
              <a:rPr lang="en-US" dirty="0">
                <a:solidFill>
                  <a:srgbClr val="000000"/>
                </a:solidFill>
                <a:latin typeface="Calibri" panose="020F0502020204030204" pitchFamily="34" charset="0"/>
                <a:cs typeface="Helvetica" panose="020B0604020202020204" pitchFamily="34" charset="0"/>
              </a:rPr>
              <a:t>goal circle) and remains a field player DO count towards the two attempted passes.</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Helvetica" panose="020B0604020202020204" pitchFamily="34" charset="0"/>
              </a:rPr>
              <a:t>Tracking of passes is the responsibility of the coaches.</a:t>
            </a:r>
          </a:p>
          <a:p>
            <a:pPr marL="342900" marR="0" lvl="0" indent="-342900">
              <a:spcBef>
                <a:spcPts val="0"/>
              </a:spcBef>
              <a:spcAft>
                <a:spcPts val="0"/>
              </a:spcAft>
              <a:buFont typeface="Arial" panose="020B0604020202020204" pitchFamily="34" charset="0"/>
              <a:buChar char="•"/>
            </a:pPr>
            <a:r>
              <a:rPr lang="en-US" dirty="0">
                <a:effectLst/>
                <a:ea typeface="Times New Roman" panose="02020603050405020304" pitchFamily="18" charset="0"/>
                <a:cs typeface="Helvetica" panose="020B0604020202020204" pitchFamily="34" charset="0"/>
              </a:rPr>
              <a:t>“Mercy Rule”</a:t>
            </a:r>
            <a:endParaRPr lang="en-US"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A draw will occur after each goal scored. When the point differential is 6, the lower scoring team </a:t>
            </a:r>
            <a:r>
              <a:rPr lang="en-US" dirty="0">
                <a:ea typeface="Times New Roman" panose="02020603050405020304" pitchFamily="18" charset="0"/>
                <a:cs typeface="Helvetica" panose="020B0604020202020204" pitchFamily="34" charset="0"/>
              </a:rPr>
              <a:t>may ask for </a:t>
            </a:r>
            <a:r>
              <a:rPr lang="en-US" b="0" dirty="0">
                <a:effectLst/>
                <a:ea typeface="Times New Roman" panose="02020603050405020304" pitchFamily="18" charset="0"/>
                <a:cs typeface="Helvetica" panose="020B0604020202020204" pitchFamily="34" charset="0"/>
              </a:rPr>
              <a:t>possession at the draw circle. This will continue as long as the point differential remains 6 or greater. </a:t>
            </a:r>
            <a:endParaRPr lang="en-US" b="1" dirty="0">
              <a:effectLst/>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endParaRPr lang="en-US" dirty="0">
              <a:solidFill>
                <a:srgbClr val="000000"/>
              </a:solidFill>
              <a:latin typeface="Calibri" panose="020F0502020204030204" pitchFamily="34" charset="0"/>
              <a:cs typeface="Helvetica" panose="020B0604020202020204" pitchFamily="34" charset="0"/>
            </a:endParaRPr>
          </a:p>
          <a:p>
            <a:pPr marL="742950" lvl="1" indent="-285750">
              <a:buFont typeface="Arial" panose="020B0604020202020204" pitchFamily="34" charset="0"/>
              <a:buChar char="•"/>
            </a:pPr>
            <a:endParaRPr lang="en-US"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2489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4758C1-24CA-E93F-E1F8-B280C2B3709D}"/>
              </a:ext>
            </a:extLst>
          </p:cNvPr>
          <p:cNvSpPr txBox="1"/>
          <p:nvPr/>
        </p:nvSpPr>
        <p:spPr>
          <a:xfrm>
            <a:off x="-353891" y="597897"/>
            <a:ext cx="11863021" cy="5539978"/>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pPr>
            <a:r>
              <a:rPr lang="en-US" dirty="0">
                <a:ea typeface="Times New Roman" panose="02020603050405020304" pitchFamily="18" charset="0"/>
                <a:cs typeface="Helvetica" panose="020B0604020202020204" pitchFamily="34" charset="0"/>
              </a:rPr>
              <a:t>NO CHECKING ALLOWED </a:t>
            </a: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Player with the ball may not hold the ball for more than 3 seconds </a:t>
            </a:r>
            <a:r>
              <a:rPr lang="en-US" b="1" dirty="0">
                <a:effectLst/>
                <a:ea typeface="Times New Roman" panose="02020603050405020304" pitchFamily="18" charset="0"/>
                <a:cs typeface="Helvetica" panose="020B0604020202020204" pitchFamily="34" charset="0"/>
              </a:rPr>
              <a:t>(</a:t>
            </a:r>
            <a:r>
              <a:rPr lang="en-US" b="1" u="sng" dirty="0">
                <a:effectLst/>
                <a:ea typeface="Times New Roman" panose="02020603050405020304" pitchFamily="18" charset="0"/>
                <a:cs typeface="Helvetica" panose="020B0604020202020204" pitchFamily="34" charset="0"/>
              </a:rPr>
              <a:t>Minor Foul</a:t>
            </a:r>
            <a:r>
              <a:rPr lang="en-US" b="1" dirty="0">
                <a:effectLst/>
                <a:ea typeface="Times New Roman" panose="02020603050405020304" pitchFamily="18" charset="0"/>
                <a:cs typeface="Helvetica" panose="020B0604020202020204" pitchFamily="34" charset="0"/>
              </a:rPr>
              <a:t>) </a:t>
            </a:r>
            <a:r>
              <a:rPr lang="en-US" b="0" dirty="0">
                <a:effectLst/>
                <a:ea typeface="Times New Roman" panose="02020603050405020304" pitchFamily="18" charset="0"/>
                <a:cs typeface="Helvetica" panose="020B0604020202020204" pitchFamily="34" charset="0"/>
              </a:rPr>
              <a:t>when  </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closely guarded/marked</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the defense has both hands on her stick   </a:t>
            </a:r>
            <a:endParaRPr lang="en-US" b="1" dirty="0">
              <a:effectLst/>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the defense is in position to legally check were checking allowed  </a:t>
            </a:r>
          </a:p>
          <a:p>
            <a:pPr marL="1200150" marR="0" lvl="2"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Note: If the player with the ball takes the stick to the other side of her body and thus away from the defender making a legal check impossible, the 3-second count would be over. </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No follow through into the goal circle on a shot</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3 second with the 8M is a violation</a:t>
            </a: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Helvetica" panose="020B0604020202020204" pitchFamily="34" charset="0"/>
              </a:rPr>
              <a:t>Carded player leaves field and enters the penalty area for 2 (yellow) or 4 (red) minutes. A substitute must take her place.</a:t>
            </a:r>
          </a:p>
          <a:p>
            <a:pPr marL="742950" marR="0" lvl="1" indent="-285750">
              <a:spcBef>
                <a:spcPts val="0"/>
              </a:spcBef>
              <a:spcAft>
                <a:spcPts val="0"/>
              </a:spcAft>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8M free position</a:t>
            </a:r>
          </a:p>
          <a:p>
            <a:pPr marL="1200150" lvl="2" indent="-285750">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Standard setup on end with 8M markings</a:t>
            </a:r>
            <a:endParaRPr lang="en-US" b="1" dirty="0">
              <a:ea typeface="Times New Roman" panose="02020603050405020304" pitchFamily="18" charset="0"/>
              <a:cs typeface="Arial" panose="020B0604020202020204" pitchFamily="34" charset="0"/>
            </a:endParaRPr>
          </a:p>
          <a:p>
            <a:pPr marL="1200150" lvl="2" indent="-285750">
              <a:buFont typeface="Arial" panose="020B0604020202020204" pitchFamily="34" charset="0"/>
              <a:buChar char="•"/>
            </a:pPr>
            <a:r>
              <a:rPr lang="en-US" b="0" dirty="0">
                <a:effectLst/>
                <a:ea typeface="Times New Roman" panose="02020603050405020304" pitchFamily="18" charset="0"/>
                <a:cs typeface="Arial" panose="020B0604020202020204" pitchFamily="34" charset="0"/>
              </a:rPr>
              <a:t>On end with the top of the marked with the center circle the player will place at the point on the 8M close to the location of the foul  </a:t>
            </a:r>
          </a:p>
          <a:p>
            <a:pPr marL="742950" lvl="1" indent="-285750">
              <a:buFont typeface="Arial" panose="020B0604020202020204" pitchFamily="34" charset="0"/>
              <a:buChar char="•"/>
            </a:pPr>
            <a:r>
              <a:rPr lang="en-US" dirty="0">
                <a:ea typeface="Times New Roman" panose="02020603050405020304" pitchFamily="18" charset="0"/>
                <a:cs typeface="Arial" panose="020B0604020202020204" pitchFamily="34" charset="0"/>
              </a:rPr>
              <a:t>No stick to body contact</a:t>
            </a:r>
            <a:endParaRPr lang="en-US" b="0"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Arial" panose="020B0604020202020204" pitchFamily="34" charset="0"/>
              <a:buChar char="•"/>
            </a:pPr>
            <a:r>
              <a:rPr lang="en-US" dirty="0">
                <a:ea typeface="Times New Roman" panose="02020603050405020304" pitchFamily="18" charset="0"/>
                <a:cs typeface="Arial" panose="020B0604020202020204" pitchFamily="34" charset="0"/>
              </a:rPr>
              <a:t>Self-start</a:t>
            </a:r>
          </a:p>
          <a:p>
            <a:pPr marL="1200150" lvl="2" indent="-285750">
              <a:buFont typeface="Arial" panose="020B0604020202020204" pitchFamily="34" charset="0"/>
              <a:buChar char="•"/>
            </a:pPr>
            <a:r>
              <a:rPr lang="en-US" dirty="0">
                <a:effectLst/>
                <a:ea typeface="Times New Roman" panose="02020603050405020304" pitchFamily="18" charset="0"/>
                <a:cs typeface="Arial" panose="020B0604020202020204" pitchFamily="34" charset="0"/>
              </a:rPr>
              <a:t>Players at this level must pause before self-starting.</a:t>
            </a:r>
          </a:p>
          <a:p>
            <a:pPr marL="1200150" lvl="2" indent="-285750">
              <a:buFont typeface="Arial" panose="020B0604020202020204" pitchFamily="34" charset="0"/>
              <a:buChar char="•"/>
            </a:pPr>
            <a:endParaRPr lang="en-US" b="1" dirty="0">
              <a:effectLst/>
              <a:ea typeface="Times New Roman" panose="02020603050405020304" pitchFamily="18" charset="0"/>
              <a:cs typeface="Arial" panose="020B0604020202020204" pitchFamily="34" charset="0"/>
            </a:endParaRPr>
          </a:p>
          <a:p>
            <a:pPr marL="742950" marR="0" lvl="1" indent="-285750">
              <a:spcBef>
                <a:spcPts val="0"/>
              </a:spcBef>
              <a:spcAft>
                <a:spcPts val="0"/>
              </a:spcAft>
              <a:buFont typeface="+mj-lt"/>
              <a:buAutoNum type="alphaLcPeriod"/>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439F2BB9-ACDD-E312-0AC0-101B6965EAA2}"/>
              </a:ext>
            </a:extLst>
          </p:cNvPr>
          <p:cNvSpPr txBox="1"/>
          <p:nvPr/>
        </p:nvSpPr>
        <p:spPr>
          <a:xfrm>
            <a:off x="305533" y="228565"/>
            <a:ext cx="6097464" cy="369332"/>
          </a:xfrm>
          <a:prstGeom prst="rect">
            <a:avLst/>
          </a:prstGeom>
          <a:noFill/>
        </p:spPr>
        <p:txBody>
          <a:bodyPr wrap="square">
            <a:spAutoFit/>
          </a:bodyPr>
          <a:lstStyle/>
          <a:p>
            <a:r>
              <a:rPr lang="en-US" sz="1800" b="1" i="0" u="none" strike="noStrike" baseline="0" dirty="0">
                <a:solidFill>
                  <a:srgbClr val="000000"/>
                </a:solidFill>
                <a:latin typeface="Calibri" panose="020F0502020204030204" pitchFamily="34" charset="0"/>
              </a:rPr>
              <a:t>5/6B GAME PLAY (CONT)</a:t>
            </a:r>
            <a:endParaRPr lang="en-US" dirty="0"/>
          </a:p>
        </p:txBody>
      </p:sp>
    </p:spTree>
    <p:extLst>
      <p:ext uri="{BB962C8B-B14F-4D97-AF65-F5344CB8AC3E}">
        <p14:creationId xmlns:p14="http://schemas.microsoft.com/office/powerpoint/2010/main" val="547158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Knepp, Suzann</dc:creator>
  <cp:lastModifiedBy>Brad Murphy</cp:lastModifiedBy>
  <cp:revision>1</cp:revision>
  <dcterms:created xsi:type="dcterms:W3CDTF">2024-01-28T20:06:04Z</dcterms:created>
  <dcterms:modified xsi:type="dcterms:W3CDTF">2024-02-27T16:07:51Z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de76be-9bfa-4162-a0ea-3fa99f3af264_Enabled">
    <vt:lpwstr>true</vt:lpwstr>
  </property>
  <property fmtid="{D5CDD505-2E9C-101B-9397-08002B2CF9AE}" pid="3" name="MSIP_Label_d1de76be-9bfa-4162-a0ea-3fa99f3af264_SetDate">
    <vt:lpwstr>2024-02-01T12:44:14Z</vt:lpwstr>
  </property>
  <property fmtid="{D5CDD505-2E9C-101B-9397-08002B2CF9AE}" pid="4" name="MSIP_Label_d1de76be-9bfa-4162-a0ea-3fa99f3af264_Method">
    <vt:lpwstr>Privileged</vt:lpwstr>
  </property>
  <property fmtid="{D5CDD505-2E9C-101B-9397-08002B2CF9AE}" pid="5" name="MSIP_Label_d1de76be-9bfa-4162-a0ea-3fa99f3af264_Name">
    <vt:lpwstr>Public</vt:lpwstr>
  </property>
  <property fmtid="{D5CDD505-2E9C-101B-9397-08002B2CF9AE}" pid="6" name="MSIP_Label_d1de76be-9bfa-4162-a0ea-3fa99f3af264_SiteId">
    <vt:lpwstr>3596192b-fdf5-4e2c-a6fa-acb706c963d8</vt:lpwstr>
  </property>
  <property fmtid="{D5CDD505-2E9C-101B-9397-08002B2CF9AE}" pid="7" name="MSIP_Label_d1de76be-9bfa-4162-a0ea-3fa99f3af264_ActionId">
    <vt:lpwstr>7fb8a904-4d42-4bda-bed2-6b1c98b9a511</vt:lpwstr>
  </property>
  <property fmtid="{D5CDD505-2E9C-101B-9397-08002B2CF9AE}" pid="8" name="MSIP_Label_d1de76be-9bfa-4162-a0ea-3fa99f3af264_ContentBits">
    <vt:lpwstr>0</vt:lpwstr>
  </property>
</Properties>
</file>